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07" r:id="rId3"/>
    <p:sldId id="338" r:id="rId4"/>
    <p:sldId id="257" r:id="rId5"/>
    <p:sldId id="258" r:id="rId6"/>
    <p:sldId id="259"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9" r:id="rId8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47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F85D5301-AAFF-42F6-9D7D-FFC765400775}" type="datetimeFigureOut">
              <a:rPr lang="ru-RU" smtClean="0"/>
              <a:pPr/>
              <a:t>чт 21.05.20</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B77A3FA-64C4-4D36-B6F0-5177C004CF65}" type="slidenum">
              <a:rPr lang="ru-RU" smtClean="0"/>
              <a:pPr/>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85D5301-AAFF-42F6-9D7D-FFC765400775}" type="datetimeFigureOut">
              <a:rPr lang="ru-RU" smtClean="0"/>
              <a:pPr/>
              <a:t>чт 21.05.20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B77A3FA-64C4-4D36-B6F0-5177C004CF65}"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AB77A3FA-64C4-4D36-B6F0-5177C004CF65}" type="slidenum">
              <a:rPr lang="ru-RU" smtClean="0"/>
              <a:pPr/>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85D5301-AAFF-42F6-9D7D-FFC765400775}" type="datetimeFigureOut">
              <a:rPr lang="ru-RU" smtClean="0"/>
              <a:pPr/>
              <a:t>чт 21.05.20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F85D5301-AAFF-42F6-9D7D-FFC765400775}" type="datetimeFigureOut">
              <a:rPr lang="ru-RU" smtClean="0"/>
              <a:pPr/>
              <a:t>чт 21.05.20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AB77A3FA-64C4-4D36-B6F0-5177C004CF65}" type="slidenum">
              <a:rPr lang="ru-RU" smtClean="0"/>
              <a:pPr/>
              <a:t>‹#›</a:t>
            </a:fld>
            <a:endParaRPr lang="ru-RU"/>
          </a:p>
        </p:txBody>
      </p:sp>
      <p:sp>
        <p:nvSpPr>
          <p:cNvPr id="8" name="Содержимое 7"/>
          <p:cNvSpPr>
            <a:spLocks noGrp="1"/>
          </p:cNvSpPr>
          <p:nvPr>
            <p:ph sz="quarter" idx="1"/>
          </p:nvPr>
        </p:nvSpPr>
        <p:spPr>
          <a:xfrm>
            <a:off x="301752" y="1527048"/>
            <a:ext cx="850392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F85D5301-AAFF-42F6-9D7D-FFC765400775}" type="datetimeFigureOut">
              <a:rPr lang="ru-RU" smtClean="0"/>
              <a:pPr/>
              <a:t>чт 21.05.20</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B77A3FA-64C4-4D36-B6F0-5177C004CF65}" type="slidenum">
              <a:rPr lang="ru-RU" smtClean="0"/>
              <a:pPr/>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F85D5301-AAFF-42F6-9D7D-FFC765400775}" type="datetimeFigureOut">
              <a:rPr lang="ru-RU" smtClean="0"/>
              <a:pPr/>
              <a:t>чт 21.05.20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B77A3FA-64C4-4D36-B6F0-5177C004CF65}" type="slidenum">
              <a:rPr lang="ru-RU" smtClean="0"/>
              <a:pPr/>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Содержимое 9"/>
          <p:cNvSpPr>
            <a:spLocks noGrp="1"/>
          </p:cNvSpPr>
          <p:nvPr>
            <p:ph sz="half" idx="1"/>
          </p:nvPr>
        </p:nvSpPr>
        <p:spPr>
          <a:xfrm>
            <a:off x="301752"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Содержимое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F85D5301-AAFF-42F6-9D7D-FFC765400775}" type="datetimeFigureOut">
              <a:rPr lang="ru-RU" smtClean="0"/>
              <a:pPr/>
              <a:t>чт 21.05.20</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Содержимое 23"/>
          <p:cNvSpPr>
            <a:spLocks noGrp="1"/>
          </p:cNvSpPr>
          <p:nvPr>
            <p:ph sz="quarter" idx="2"/>
          </p:nvPr>
        </p:nvSpPr>
        <p:spPr>
          <a:xfrm>
            <a:off x="301752" y="2471383"/>
            <a:ext cx="4041648"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Содержимое 25"/>
          <p:cNvSpPr>
            <a:spLocks noGrp="1"/>
          </p:cNvSpPr>
          <p:nvPr>
            <p:ph sz="quarter" idx="4"/>
          </p:nvPr>
        </p:nvSpPr>
        <p:spPr>
          <a:xfrm>
            <a:off x="4800600" y="2471383"/>
            <a:ext cx="40386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AB77A3FA-64C4-4D36-B6F0-5177C004CF65}" type="slidenum">
              <a:rPr lang="ru-RU" smtClean="0"/>
              <a:pPr/>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F85D5301-AAFF-42F6-9D7D-FFC765400775}" type="datetimeFigureOut">
              <a:rPr lang="ru-RU" smtClean="0"/>
              <a:pPr/>
              <a:t>чт 21.05.20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AB77A3FA-64C4-4D36-B6F0-5177C004CF6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F85D5301-AAFF-42F6-9D7D-FFC765400775}" type="datetimeFigureOut">
              <a:rPr lang="ru-RU" smtClean="0"/>
              <a:pPr/>
              <a:t>чт 21.05.20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B77A3FA-64C4-4D36-B6F0-5177C004CF6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Содержимое 19"/>
          <p:cNvSpPr>
            <a:spLocks noGrp="1"/>
          </p:cNvSpPr>
          <p:nvPr>
            <p:ph sz="quarter" idx="1"/>
          </p:nvPr>
        </p:nvSpPr>
        <p:spPr>
          <a:xfrm>
            <a:off x="3124200" y="685800"/>
            <a:ext cx="56388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B77A3FA-64C4-4D36-B6F0-5177C004CF65}" type="slidenum">
              <a:rPr lang="ru-RU" smtClean="0"/>
              <a:pPr/>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F85D5301-AAFF-42F6-9D7D-FFC765400775}" type="datetimeFigureOut">
              <a:rPr lang="ru-RU" smtClean="0"/>
              <a:pPr/>
              <a:t>чт 21.05.20</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AB77A3FA-64C4-4D36-B6F0-5177C004CF65}" type="slidenum">
              <a:rPr lang="ru-RU" smtClean="0"/>
              <a:pPr/>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F85D5301-AAFF-42F6-9D7D-FFC765400775}" type="datetimeFigureOut">
              <a:rPr lang="ru-RU" smtClean="0"/>
              <a:pPr/>
              <a:t>чт 21.05.20</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F85D5301-AAFF-42F6-9D7D-FFC765400775}" type="datetimeFigureOut">
              <a:rPr lang="ru-RU" smtClean="0"/>
              <a:pPr/>
              <a:t>чт 21.05.20</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B77A3FA-64C4-4D36-B6F0-5177C004CF65}" type="slidenum">
              <a:rPr lang="ru-RU" smtClean="0"/>
              <a:pPr/>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normAutofit/>
          </a:bodyPr>
          <a:lstStyle/>
          <a:p>
            <a:r>
              <a:rPr lang="ru-RU" sz="4800" dirty="0" smtClean="0">
                <a:solidFill>
                  <a:srgbClr val="C00000"/>
                </a:solidFill>
              </a:rPr>
              <a:t>Подвиг села</a:t>
            </a:r>
            <a:endParaRPr lang="ru-RU" sz="4800" dirty="0">
              <a:solidFill>
                <a:srgbClr val="C00000"/>
              </a:solidFill>
            </a:endParaRPr>
          </a:p>
        </p:txBody>
      </p:sp>
      <p:sp>
        <p:nvSpPr>
          <p:cNvPr id="2" name="Заголовок 1"/>
          <p:cNvSpPr>
            <a:spLocks noGrp="1"/>
          </p:cNvSpPr>
          <p:nvPr>
            <p:ph type="ctrTitle"/>
          </p:nvPr>
        </p:nvSpPr>
        <p:spPr/>
        <p:txBody>
          <a:bodyPr>
            <a:normAutofit fontScale="90000"/>
          </a:bodyPr>
          <a:lstStyle/>
          <a:p>
            <a:r>
              <a:rPr lang="ru-RU" dirty="0" smtClean="0">
                <a:solidFill>
                  <a:srgbClr val="002060"/>
                </a:solidFill>
              </a:rPr>
              <a:t>МКУК «</a:t>
            </a:r>
            <a:r>
              <a:rPr lang="ru-RU" dirty="0" err="1" smtClean="0">
                <a:solidFill>
                  <a:srgbClr val="002060"/>
                </a:solidFill>
              </a:rPr>
              <a:t>Здвинский</a:t>
            </a:r>
            <a:r>
              <a:rPr lang="ru-RU" dirty="0" smtClean="0">
                <a:solidFill>
                  <a:srgbClr val="002060"/>
                </a:solidFill>
              </a:rPr>
              <a:t> районный музей боевой и трудовой славы» </a:t>
            </a:r>
            <a:endParaRPr lang="ru-RU"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Жукова Нина Степановна</a:t>
            </a:r>
            <a:endParaRPr lang="ru-RU" b="1" dirty="0">
              <a:solidFill>
                <a:srgbClr val="C00000"/>
              </a:solidFill>
            </a:endParaRPr>
          </a:p>
        </p:txBody>
      </p:sp>
      <p:pic>
        <p:nvPicPr>
          <p:cNvPr id="3074" name="Picture 2" descr="C:\Users\Андрей\Desktop\жт\Скан_20200218 (11).bmp"/>
          <p:cNvPicPr>
            <a:picLocks noGrp="1" noChangeAspect="1" noChangeArrowheads="1"/>
          </p:cNvPicPr>
          <p:nvPr>
            <p:ph sz="quarter" idx="1"/>
          </p:nvPr>
        </p:nvPicPr>
        <p:blipFill>
          <a:blip r:embed="rId2" cstate="print"/>
          <a:stretch>
            <a:fillRect/>
          </a:stretch>
        </p:blipFill>
        <p:spPr bwMode="auto">
          <a:xfrm>
            <a:off x="3059459" y="1549926"/>
            <a:ext cx="2988570" cy="452649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Жукова Нина Степановна</a:t>
            </a:r>
            <a:endParaRPr lang="ru-RU" dirty="0"/>
          </a:p>
        </p:txBody>
      </p:sp>
      <p:sp>
        <p:nvSpPr>
          <p:cNvPr id="3" name="Содержимое 2"/>
          <p:cNvSpPr>
            <a:spLocks noGrp="1"/>
          </p:cNvSpPr>
          <p:nvPr>
            <p:ph sz="quarter" idx="1"/>
          </p:nvPr>
        </p:nvSpPr>
        <p:spPr/>
        <p:txBody>
          <a:bodyPr>
            <a:normAutofit/>
          </a:bodyPr>
          <a:lstStyle/>
          <a:p>
            <a:r>
              <a:rPr lang="ru-RU" i="1" dirty="0"/>
              <a:t>Родилась в 1923 года в селе Верх-Каргат. Начала работать с 1938 года- </a:t>
            </a:r>
            <a:r>
              <a:rPr lang="ru-RU" i="1" dirty="0" err="1"/>
              <a:t>пояркой</a:t>
            </a:r>
            <a:r>
              <a:rPr lang="ru-RU" i="1" dirty="0"/>
              <a:t> на ферме. Выучилась на курсах комбайнёров. По окончании курсов работала комбайнёром с 1942 по 1946 годы  в </a:t>
            </a:r>
            <a:r>
              <a:rPr lang="ru-RU" i="1" dirty="0" err="1"/>
              <a:t>Верх-Каргатском</a:t>
            </a:r>
            <a:r>
              <a:rPr lang="ru-RU" i="1" dirty="0"/>
              <a:t> совхозе. После войны стала работать в животноводстве. Награждена медалью «За доблестный труд в годы ВОВ 1941-1945год», медалью «30 лет Победы в ВОВ 1941-1945год», медалью «Ветеран труда».</a:t>
            </a:r>
            <a:endParaRPr lang="ru-RU" dirty="0"/>
          </a:p>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2060"/>
                </a:solidFill>
              </a:rPr>
              <a:t>Зверева Екатерина Семеновна</a:t>
            </a:r>
            <a:endParaRPr lang="ru-RU" b="1" dirty="0">
              <a:solidFill>
                <a:srgbClr val="002060"/>
              </a:solidFill>
            </a:endParaRPr>
          </a:p>
        </p:txBody>
      </p:sp>
      <p:pic>
        <p:nvPicPr>
          <p:cNvPr id="4098" name="Picture 2" descr="C:\Users\Андрей\Desktop\жт\Скан_20200218 (12).bmp"/>
          <p:cNvPicPr>
            <a:picLocks noGrp="1" noChangeAspect="1" noChangeArrowheads="1"/>
          </p:cNvPicPr>
          <p:nvPr>
            <p:ph sz="quarter" idx="1"/>
          </p:nvPr>
        </p:nvPicPr>
        <p:blipFill>
          <a:blip r:embed="rId2" cstate="print"/>
          <a:stretch>
            <a:fillRect/>
          </a:stretch>
        </p:blipFill>
        <p:spPr bwMode="auto">
          <a:xfrm>
            <a:off x="3074007" y="1549926"/>
            <a:ext cx="2959474" cy="452649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Зверева Екатерина Семеновна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i="1" dirty="0"/>
              <a:t>Родилась в 1893 году в Алтайском крае. С 1931 года становится членом колхоза имени Андреева, в с. </a:t>
            </a:r>
            <a:r>
              <a:rPr lang="ru-RU" i="1" dirty="0" err="1"/>
              <a:t>Лянино</a:t>
            </a:r>
            <a:r>
              <a:rPr lang="ru-RU" i="1" dirty="0"/>
              <a:t>. В течении 18 лет (1933 года) </a:t>
            </a:r>
            <a:r>
              <a:rPr lang="ru-RU" i="1" dirty="0" smtClean="0"/>
              <a:t>работала </a:t>
            </a:r>
            <a:r>
              <a:rPr lang="ru-RU" i="1" dirty="0"/>
              <a:t>телятницей. В 1947 году ей присвоено звание «Лучшая телятница». Награждена медалью «За доблестный труд в ВОВ». Избиралась депутатом в областной совет.</a:t>
            </a:r>
            <a:endParaRPr lang="ru-RU" dirty="0"/>
          </a:p>
          <a:p>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err="1" smtClean="0">
                <a:solidFill>
                  <a:srgbClr val="C00000"/>
                </a:solidFill>
              </a:rPr>
              <a:t>Кривошапова</a:t>
            </a:r>
            <a:r>
              <a:rPr lang="ru-RU" b="1" dirty="0" smtClean="0">
                <a:solidFill>
                  <a:srgbClr val="C00000"/>
                </a:solidFill>
              </a:rPr>
              <a:t> </a:t>
            </a:r>
            <a:r>
              <a:rPr lang="ru-RU" b="1" dirty="0" err="1" smtClean="0">
                <a:solidFill>
                  <a:srgbClr val="C00000"/>
                </a:solidFill>
              </a:rPr>
              <a:t>Ульяна</a:t>
            </a:r>
            <a:r>
              <a:rPr lang="ru-RU" b="1" dirty="0" smtClean="0">
                <a:solidFill>
                  <a:srgbClr val="C00000"/>
                </a:solidFill>
              </a:rPr>
              <a:t> Никифоровна</a:t>
            </a:r>
            <a:endParaRPr lang="ru-RU" b="1" dirty="0">
              <a:solidFill>
                <a:srgbClr val="C00000"/>
              </a:solidFill>
            </a:endParaRPr>
          </a:p>
        </p:txBody>
      </p:sp>
      <p:pic>
        <p:nvPicPr>
          <p:cNvPr id="5122" name="Picture 2" descr="C:\Users\Андрей\Desktop\жт\Скан_20200218 (13).bmp"/>
          <p:cNvPicPr>
            <a:picLocks noGrp="1" noChangeAspect="1" noChangeArrowheads="1"/>
          </p:cNvPicPr>
          <p:nvPr>
            <p:ph sz="quarter" idx="1"/>
          </p:nvPr>
        </p:nvPicPr>
        <p:blipFill>
          <a:blip r:embed="rId2" cstate="print"/>
          <a:stretch>
            <a:fillRect/>
          </a:stretch>
        </p:blipFill>
        <p:spPr bwMode="auto">
          <a:xfrm>
            <a:off x="2934762" y="1549926"/>
            <a:ext cx="3237963" cy="452649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err="1" smtClean="0">
                <a:solidFill>
                  <a:srgbClr val="002060"/>
                </a:solidFill>
              </a:rPr>
              <a:t>Кривошапова</a:t>
            </a:r>
            <a:r>
              <a:rPr lang="ru-RU" dirty="0" smtClean="0">
                <a:solidFill>
                  <a:srgbClr val="002060"/>
                </a:solidFill>
              </a:rPr>
              <a:t> </a:t>
            </a:r>
            <a:r>
              <a:rPr lang="ru-RU" dirty="0" err="1" smtClean="0">
                <a:solidFill>
                  <a:srgbClr val="002060"/>
                </a:solidFill>
              </a:rPr>
              <a:t>Ульяна</a:t>
            </a:r>
            <a:r>
              <a:rPr lang="ru-RU" dirty="0" smtClean="0">
                <a:solidFill>
                  <a:srgbClr val="002060"/>
                </a:solidFill>
              </a:rPr>
              <a:t> Никифоровна</a:t>
            </a:r>
            <a:endParaRPr lang="ru-RU" dirty="0">
              <a:solidFill>
                <a:srgbClr val="002060"/>
              </a:solidFill>
            </a:endParaRPr>
          </a:p>
        </p:txBody>
      </p:sp>
      <p:sp>
        <p:nvSpPr>
          <p:cNvPr id="3" name="Содержимое 2"/>
          <p:cNvSpPr>
            <a:spLocks noGrp="1"/>
          </p:cNvSpPr>
          <p:nvPr>
            <p:ph sz="quarter" idx="1"/>
          </p:nvPr>
        </p:nvSpPr>
        <p:spPr/>
        <p:txBody>
          <a:bodyPr>
            <a:normAutofit/>
          </a:bodyPr>
          <a:lstStyle/>
          <a:p>
            <a:r>
              <a:rPr lang="ru-RU" dirty="0" smtClean="0"/>
              <a:t>Родилась в 1922 году в селе </a:t>
            </a:r>
            <a:r>
              <a:rPr lang="ru-RU" dirty="0" err="1" smtClean="0"/>
              <a:t>Верх-Урюм</a:t>
            </a:r>
            <a:r>
              <a:rPr lang="ru-RU" dirty="0" smtClean="0"/>
              <a:t>. В тяжелые военные  годы работала в колхозе «Заветы Ленина» трактористкой, дояркой и телятницей. Позднее зоотехником и бригадиром животноводства. Награждена: медалью «За доблестный труд в годы ВОВ 1941-1945 годы», медалью «За освоение целинных земель», медалью «Ветеран труда», знаком «Заслуженный колхозник». Занесена в районную книгу Почета. </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solidFill>
                  <a:srgbClr val="C00000"/>
                </a:solidFill>
              </a:rPr>
              <a:t>Кондрашкина Анна Никифоровна</a:t>
            </a:r>
            <a:endParaRPr lang="ru-RU" b="1" dirty="0">
              <a:solidFill>
                <a:srgbClr val="C00000"/>
              </a:solidFill>
            </a:endParaRPr>
          </a:p>
        </p:txBody>
      </p:sp>
      <p:pic>
        <p:nvPicPr>
          <p:cNvPr id="6146" name="Picture 2" descr="C:\Users\Андрей\Desktop\жт\Скан_20200218 (14).bmp"/>
          <p:cNvPicPr>
            <a:picLocks noGrp="1" noChangeAspect="1" noChangeArrowheads="1"/>
          </p:cNvPicPr>
          <p:nvPr>
            <p:ph sz="quarter" idx="1"/>
          </p:nvPr>
        </p:nvPicPr>
        <p:blipFill>
          <a:blip r:embed="rId2" cstate="print"/>
          <a:stretch>
            <a:fillRect/>
          </a:stretch>
        </p:blipFill>
        <p:spPr bwMode="auto">
          <a:xfrm>
            <a:off x="3200782" y="1807633"/>
            <a:ext cx="2705923" cy="401108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Кондрашкина Анна Никифоровна</a:t>
            </a:r>
            <a:endParaRPr lang="ru-RU" dirty="0">
              <a:solidFill>
                <a:srgbClr val="002060"/>
              </a:solidFill>
            </a:endParaRPr>
          </a:p>
        </p:txBody>
      </p:sp>
      <p:sp>
        <p:nvSpPr>
          <p:cNvPr id="3" name="Содержимое 2"/>
          <p:cNvSpPr>
            <a:spLocks noGrp="1"/>
          </p:cNvSpPr>
          <p:nvPr>
            <p:ph sz="quarter" idx="1"/>
          </p:nvPr>
        </p:nvSpPr>
        <p:spPr/>
        <p:txBody>
          <a:bodyPr>
            <a:normAutofit/>
          </a:bodyPr>
          <a:lstStyle/>
          <a:p>
            <a:r>
              <a:rPr lang="ru-RU" i="1" dirty="0"/>
              <a:t>Родилась в 1925 году. Работала преподавателем немецкого языка в  1942 году, с 1944 года преподавателем в </a:t>
            </a:r>
            <a:r>
              <a:rPr lang="ru-RU" i="1" dirty="0" err="1"/>
              <a:t>Верх-Каргатской</a:t>
            </a:r>
            <a:r>
              <a:rPr lang="ru-RU" i="1" dirty="0"/>
              <a:t> неполной средней школе  с 5-10 класс. После войны- завуч ЗСОШ. Награждена медалью «За Доблестный труд» в ознаменование 100- </a:t>
            </a:r>
            <a:r>
              <a:rPr lang="ru-RU" i="1" dirty="0" err="1"/>
              <a:t>летия</a:t>
            </a:r>
            <a:r>
              <a:rPr lang="ru-RU" i="1" dirty="0"/>
              <a:t> со дня рождения Ленина В.И., орден « Трудового Красного знамени», медали «Ветеран труда».</a:t>
            </a:r>
            <a:endParaRPr lang="ru-RU" dirty="0"/>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Кузнецова Любовь Матвеевна</a:t>
            </a:r>
            <a:endParaRPr lang="ru-RU" b="1" dirty="0">
              <a:solidFill>
                <a:srgbClr val="C00000"/>
              </a:solidFill>
            </a:endParaRPr>
          </a:p>
        </p:txBody>
      </p:sp>
      <p:pic>
        <p:nvPicPr>
          <p:cNvPr id="7170" name="Picture 2" descr="C:\Users\Андрей\Desktop\жт\Скан_20200218 (16).bmp"/>
          <p:cNvPicPr>
            <a:picLocks noGrp="1" noChangeAspect="1" noChangeArrowheads="1"/>
          </p:cNvPicPr>
          <p:nvPr>
            <p:ph sz="quarter" idx="1"/>
          </p:nvPr>
        </p:nvPicPr>
        <p:blipFill>
          <a:blip r:embed="rId2" cstate="print"/>
          <a:stretch>
            <a:fillRect/>
          </a:stretch>
        </p:blipFill>
        <p:spPr bwMode="auto">
          <a:xfrm>
            <a:off x="3051146" y="1549926"/>
            <a:ext cx="3005196" cy="452649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Кузнецова Любовь Матвеевна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i="1" dirty="0"/>
              <a:t>Родилась в 1911. В 1929 году окончила </a:t>
            </a:r>
            <a:r>
              <a:rPr lang="ru-RU" i="1" dirty="0" err="1"/>
              <a:t>зоотехникум</a:t>
            </a:r>
            <a:r>
              <a:rPr lang="ru-RU" i="1" dirty="0"/>
              <a:t>.  В 1930 году была избрана секретарем комсомольской ячейки. С 1933 по 1965 годы работала учителем начальных классов в с. Нижний Чулым,  в с. </a:t>
            </a:r>
            <a:r>
              <a:rPr lang="ru-RU" i="1" dirty="0" err="1"/>
              <a:t>Старогорностали</a:t>
            </a:r>
            <a:r>
              <a:rPr lang="ru-RU" i="1" dirty="0"/>
              <a:t> , в р.п. Здвинске. В 1942 году работала в детском саду в селе Верх-Каргат. За труд в годы войны награждена медалями и почётными грамотами.</a:t>
            </a:r>
            <a:endParaRPr lang="ru-RU" dirty="0"/>
          </a:p>
          <a:p>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solidFill>
                  <a:srgbClr val="002060"/>
                </a:solidFill>
              </a:rPr>
              <a:t>Задачи,  поставленные при работе над проектом </a:t>
            </a:r>
            <a:r>
              <a:rPr lang="ru-RU" sz="2800" dirty="0" smtClean="0">
                <a:solidFill>
                  <a:srgbClr val="C00000"/>
                </a:solidFill>
              </a:rPr>
              <a:t>«Подвиг села»</a:t>
            </a:r>
            <a:endParaRPr lang="ru-RU" sz="2800" dirty="0">
              <a:solidFill>
                <a:srgbClr val="C00000"/>
              </a:solidFill>
            </a:endParaRPr>
          </a:p>
        </p:txBody>
      </p:sp>
      <p:sp>
        <p:nvSpPr>
          <p:cNvPr id="3" name="Содержимое 2"/>
          <p:cNvSpPr>
            <a:spLocks noGrp="1"/>
          </p:cNvSpPr>
          <p:nvPr>
            <p:ph sz="quarter" idx="1"/>
          </p:nvPr>
        </p:nvSpPr>
        <p:spPr/>
        <p:txBody>
          <a:bodyPr/>
          <a:lstStyle/>
          <a:p>
            <a:r>
              <a:rPr lang="ru-RU" dirty="0" smtClean="0"/>
              <a:t>Сохранять и передавать информацию о трудовом подвиге тружеников тыла Здвинского района.</a:t>
            </a:r>
          </a:p>
          <a:p>
            <a:r>
              <a:rPr lang="ru-RU" dirty="0" smtClean="0"/>
              <a:t>Поддерживать и развивать преемственность поколений (через различные формы и методы подачи музейно-архивной информации)</a:t>
            </a:r>
          </a:p>
          <a:p>
            <a:r>
              <a:rPr lang="ru-RU" dirty="0" smtClean="0"/>
              <a:t>Воспитывать патриотические чувства: любовь к малой родине и уважение к историческому наследию.</a:t>
            </a: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Камыш </a:t>
            </a:r>
            <a:r>
              <a:rPr lang="ru-RU" b="1" dirty="0" err="1" smtClean="0">
                <a:solidFill>
                  <a:srgbClr val="C00000"/>
                </a:solidFill>
              </a:rPr>
              <a:t>Анисья</a:t>
            </a:r>
            <a:r>
              <a:rPr lang="ru-RU" b="1" dirty="0" smtClean="0">
                <a:solidFill>
                  <a:srgbClr val="C00000"/>
                </a:solidFill>
              </a:rPr>
              <a:t> Константиновна</a:t>
            </a:r>
            <a:endParaRPr lang="ru-RU" b="1" dirty="0">
              <a:solidFill>
                <a:srgbClr val="C00000"/>
              </a:solidFill>
            </a:endParaRPr>
          </a:p>
        </p:txBody>
      </p:sp>
      <p:pic>
        <p:nvPicPr>
          <p:cNvPr id="8194" name="Picture 2" descr="C:\Users\Андрей\Desktop\жт\Скан_20200218 (15).bmp"/>
          <p:cNvPicPr>
            <a:picLocks noGrp="1" noChangeAspect="1" noChangeArrowheads="1"/>
          </p:cNvPicPr>
          <p:nvPr>
            <p:ph sz="quarter" idx="1"/>
          </p:nvPr>
        </p:nvPicPr>
        <p:blipFill>
          <a:blip r:embed="rId2" cstate="print"/>
          <a:stretch>
            <a:fillRect/>
          </a:stretch>
        </p:blipFill>
        <p:spPr bwMode="auto">
          <a:xfrm>
            <a:off x="3192469" y="1549926"/>
            <a:ext cx="2722549" cy="452649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Камыш </a:t>
            </a:r>
            <a:r>
              <a:rPr lang="ru-RU" dirty="0" err="1" smtClean="0">
                <a:solidFill>
                  <a:srgbClr val="002060"/>
                </a:solidFill>
              </a:rPr>
              <a:t>Анисья</a:t>
            </a:r>
            <a:r>
              <a:rPr lang="ru-RU" dirty="0" smtClean="0">
                <a:solidFill>
                  <a:srgbClr val="002060"/>
                </a:solidFill>
              </a:rPr>
              <a:t> Константиновна</a:t>
            </a:r>
            <a:endParaRPr lang="ru-RU" dirty="0">
              <a:solidFill>
                <a:srgbClr val="002060"/>
              </a:solidFill>
            </a:endParaRPr>
          </a:p>
        </p:txBody>
      </p:sp>
      <p:sp>
        <p:nvSpPr>
          <p:cNvPr id="3" name="Содержимое 2"/>
          <p:cNvSpPr>
            <a:spLocks noGrp="1"/>
          </p:cNvSpPr>
          <p:nvPr>
            <p:ph sz="quarter" idx="1"/>
          </p:nvPr>
        </p:nvSpPr>
        <p:spPr/>
        <p:txBody>
          <a:bodyPr>
            <a:normAutofit/>
          </a:bodyPr>
          <a:lstStyle/>
          <a:p>
            <a:r>
              <a:rPr lang="ru-RU" i="1" dirty="0"/>
              <a:t>Родилась в 1905 года в селе Нижний </a:t>
            </a:r>
            <a:r>
              <a:rPr lang="ru-RU" i="1" dirty="0" err="1"/>
              <a:t>Урюм</a:t>
            </a:r>
            <a:r>
              <a:rPr lang="ru-RU" i="1" dirty="0"/>
              <a:t>  Здвинского района.</a:t>
            </a:r>
            <a:endParaRPr lang="ru-RU" dirty="0"/>
          </a:p>
          <a:p>
            <a:r>
              <a:rPr lang="ru-RU" i="1" dirty="0"/>
              <a:t>Трудовой путь начала с 1930 года- работала в колхозе им. Мичурина.</a:t>
            </a:r>
            <a:endParaRPr lang="ru-RU" dirty="0"/>
          </a:p>
          <a:p>
            <a:r>
              <a:rPr lang="ru-RU" i="1" dirty="0"/>
              <a:t>В военные годы на кирпичном заводе. Позже в бригаде колхоза имени</a:t>
            </a:r>
            <a:endParaRPr lang="ru-RU" dirty="0"/>
          </a:p>
          <a:p>
            <a:r>
              <a:rPr lang="ru-RU" i="1" dirty="0"/>
              <a:t>Мичурина. Награждена юбилейными медалями за Победу в ВОВ,</a:t>
            </a:r>
            <a:endParaRPr lang="ru-RU" dirty="0"/>
          </a:p>
          <a:p>
            <a:r>
              <a:rPr lang="ru-RU" i="1" dirty="0"/>
              <a:t>медалью за материнство.</a:t>
            </a:r>
            <a:endParaRPr lang="ru-RU" dirty="0"/>
          </a:p>
          <a:p>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Прохорова Евдокия Борисовна</a:t>
            </a:r>
            <a:endParaRPr lang="ru-RU" b="1" dirty="0">
              <a:solidFill>
                <a:srgbClr val="C00000"/>
              </a:solidFill>
            </a:endParaRPr>
          </a:p>
        </p:txBody>
      </p:sp>
      <p:pic>
        <p:nvPicPr>
          <p:cNvPr id="9218" name="Picture 2" descr="C:\Users\Андрей\Desktop\жт\Скан_20200218 (19).bmp"/>
          <p:cNvPicPr>
            <a:picLocks noGrp="1" noChangeAspect="1" noChangeArrowheads="1"/>
          </p:cNvPicPr>
          <p:nvPr>
            <p:ph sz="quarter" idx="1"/>
          </p:nvPr>
        </p:nvPicPr>
        <p:blipFill>
          <a:blip r:embed="rId2" cstate="print"/>
          <a:stretch>
            <a:fillRect/>
          </a:stretch>
        </p:blipFill>
        <p:spPr bwMode="auto">
          <a:xfrm>
            <a:off x="2959701" y="1549926"/>
            <a:ext cx="3188085" cy="452649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Прохорова Евдокия Борисовна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i="1" dirty="0"/>
              <a:t>Родилась в селе Нижний -</a:t>
            </a:r>
            <a:r>
              <a:rPr lang="ru-RU" i="1" dirty="0" err="1"/>
              <a:t>Урюм</a:t>
            </a:r>
            <a:r>
              <a:rPr lang="ru-RU" i="1" dirty="0"/>
              <a:t>  Здвинского района. В 1937 году ей было присвоено звание «Стахановка». В 1939 году за хорошую работу была кандидатом на сельскохозяйственную выставку в Москве. В годы войны работала </a:t>
            </a:r>
            <a:r>
              <a:rPr lang="ru-RU" i="1" dirty="0" err="1"/>
              <a:t>пояркой</a:t>
            </a:r>
            <a:r>
              <a:rPr lang="ru-RU" i="1" dirty="0"/>
              <a:t> в колхозе имени Мичурина.</a:t>
            </a:r>
            <a:endParaRPr lang="ru-RU" dirty="0"/>
          </a:p>
          <a:p>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C00000"/>
                </a:solidFill>
              </a:rPr>
              <a:t>Хомович</a:t>
            </a:r>
            <a:r>
              <a:rPr lang="ru-RU" b="1" dirty="0" smtClean="0">
                <a:solidFill>
                  <a:srgbClr val="C00000"/>
                </a:solidFill>
              </a:rPr>
              <a:t> Матрена </a:t>
            </a:r>
            <a:r>
              <a:rPr lang="ru-RU" b="1" dirty="0" err="1" smtClean="0">
                <a:solidFill>
                  <a:srgbClr val="C00000"/>
                </a:solidFill>
              </a:rPr>
              <a:t>Гордеевна</a:t>
            </a:r>
            <a:endParaRPr lang="ru-RU" b="1" dirty="0">
              <a:solidFill>
                <a:srgbClr val="C00000"/>
              </a:solidFill>
            </a:endParaRPr>
          </a:p>
        </p:txBody>
      </p:sp>
      <p:pic>
        <p:nvPicPr>
          <p:cNvPr id="10242" name="Picture 2" descr="C:\Users\Андрей\Desktop\жт\Скан_20200218 (20).bmp"/>
          <p:cNvPicPr>
            <a:picLocks noGrp="1" noChangeAspect="1" noChangeArrowheads="1"/>
          </p:cNvPicPr>
          <p:nvPr>
            <p:ph sz="quarter" idx="1"/>
          </p:nvPr>
        </p:nvPicPr>
        <p:blipFill>
          <a:blip r:embed="rId2" cstate="print"/>
          <a:stretch>
            <a:fillRect/>
          </a:stretch>
        </p:blipFill>
        <p:spPr bwMode="auto">
          <a:xfrm>
            <a:off x="3024128" y="1549926"/>
            <a:ext cx="3059231" cy="452649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Хомович</a:t>
            </a:r>
            <a:r>
              <a:rPr lang="ru-RU" dirty="0" smtClean="0">
                <a:solidFill>
                  <a:srgbClr val="002060"/>
                </a:solidFill>
              </a:rPr>
              <a:t> Матрена </a:t>
            </a:r>
            <a:r>
              <a:rPr lang="ru-RU" dirty="0" err="1" smtClean="0">
                <a:solidFill>
                  <a:srgbClr val="002060"/>
                </a:solidFill>
              </a:rPr>
              <a:t>Гордеевна</a:t>
            </a:r>
            <a:endParaRPr lang="ru-RU" dirty="0">
              <a:solidFill>
                <a:srgbClr val="002060"/>
              </a:solidFill>
            </a:endParaRPr>
          </a:p>
        </p:txBody>
      </p:sp>
      <p:sp>
        <p:nvSpPr>
          <p:cNvPr id="3" name="Содержимое 2"/>
          <p:cNvSpPr>
            <a:spLocks noGrp="1"/>
          </p:cNvSpPr>
          <p:nvPr>
            <p:ph sz="quarter" idx="1"/>
          </p:nvPr>
        </p:nvSpPr>
        <p:spPr/>
        <p:txBody>
          <a:bodyPr>
            <a:normAutofit fontScale="70000" lnSpcReduction="20000"/>
          </a:bodyPr>
          <a:lstStyle/>
          <a:p>
            <a:r>
              <a:rPr lang="ru-RU" sz="3400" i="1" dirty="0"/>
              <a:t>Родилась в 1920 году в селе </a:t>
            </a:r>
            <a:r>
              <a:rPr lang="ru-RU" sz="3400" i="1" dirty="0" err="1"/>
              <a:t>Хапово</a:t>
            </a:r>
            <a:r>
              <a:rPr lang="ru-RU" sz="3400" i="1" dirty="0"/>
              <a:t>.  В 1943 году работала</a:t>
            </a:r>
            <a:endParaRPr lang="ru-RU" sz="3400" dirty="0"/>
          </a:p>
          <a:p>
            <a:pPr>
              <a:buNone/>
            </a:pPr>
            <a:r>
              <a:rPr lang="ru-RU" sz="3400" i="1" dirty="0"/>
              <a:t> в </a:t>
            </a:r>
            <a:r>
              <a:rPr lang="ru-RU" sz="3400" i="1" dirty="0" err="1"/>
              <a:t>Сарыбалыкском</a:t>
            </a:r>
            <a:r>
              <a:rPr lang="ru-RU" sz="3400" i="1" dirty="0"/>
              <a:t> районе совхозе, в животноводстве дояркой,</a:t>
            </a:r>
            <a:endParaRPr lang="ru-RU" sz="3400" dirty="0"/>
          </a:p>
          <a:p>
            <a:pPr>
              <a:buNone/>
            </a:pPr>
            <a:r>
              <a:rPr lang="ru-RU" sz="3400" i="1" dirty="0"/>
              <a:t> </a:t>
            </a:r>
            <a:r>
              <a:rPr lang="ru-RU" sz="3400" i="1" dirty="0" err="1"/>
              <a:t>пояркой</a:t>
            </a:r>
            <a:r>
              <a:rPr lang="ru-RU" sz="3400" i="1" dirty="0"/>
              <a:t> в профилактории.</a:t>
            </a:r>
            <a:endParaRPr lang="ru-RU" sz="3400" dirty="0"/>
          </a:p>
          <a:p>
            <a:r>
              <a:rPr lang="ru-RU" sz="3400" i="1" dirty="0"/>
              <a:t> Награждена: орденом «</a:t>
            </a:r>
            <a:r>
              <a:rPr lang="ru-RU" sz="3400" i="1" dirty="0" smtClean="0"/>
              <a:t>Октябрьская  </a:t>
            </a:r>
            <a:r>
              <a:rPr lang="ru-RU" sz="3400" i="1" dirty="0"/>
              <a:t>революция»</a:t>
            </a:r>
            <a:endParaRPr lang="ru-RU" sz="3400" dirty="0"/>
          </a:p>
          <a:p>
            <a:r>
              <a:rPr lang="ru-RU" sz="3400" i="1" dirty="0"/>
              <a:t>                                                 орденом «Знак почета»</a:t>
            </a:r>
            <a:endParaRPr lang="ru-RU" sz="3400" dirty="0"/>
          </a:p>
          <a:p>
            <a:r>
              <a:rPr lang="ru-RU" sz="3400" i="1" dirty="0"/>
              <a:t>       медаль     «Ветеран труда»</a:t>
            </a:r>
            <a:endParaRPr lang="ru-RU" sz="3400" dirty="0"/>
          </a:p>
          <a:p>
            <a:r>
              <a:rPr lang="ru-RU" sz="3400" i="1" dirty="0"/>
              <a:t>                                   медаль     «XXX лет Победы в ВОВ в 1941-1945года»</a:t>
            </a:r>
            <a:endParaRPr lang="ru-RU" sz="3400" dirty="0"/>
          </a:p>
          <a:p>
            <a:r>
              <a:rPr lang="ru-RU" sz="3400" i="1" dirty="0"/>
              <a:t>                      Знак «Победитель социальных соревнований»</a:t>
            </a:r>
            <a:endParaRPr lang="ru-RU" sz="3400" dirty="0"/>
          </a:p>
          <a:p>
            <a:r>
              <a:rPr lang="ru-RU" sz="3400" i="1" dirty="0"/>
              <a:t>                                        Медаль « За доблестный труд».</a:t>
            </a:r>
            <a:endParaRPr lang="ru-RU" sz="3400" dirty="0"/>
          </a:p>
          <a:p>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Касьянова Мария Васильевна</a:t>
            </a:r>
            <a:endParaRPr lang="ru-RU" b="1" dirty="0">
              <a:solidFill>
                <a:srgbClr val="C00000"/>
              </a:solidFill>
            </a:endParaRPr>
          </a:p>
        </p:txBody>
      </p:sp>
      <p:pic>
        <p:nvPicPr>
          <p:cNvPr id="11266" name="Picture 2" descr="C:\Users\Андрей\Desktop\жт\Скан_20200218 (18).bmp"/>
          <p:cNvPicPr>
            <a:picLocks noGrp="1" noChangeAspect="1" noChangeArrowheads="1"/>
          </p:cNvPicPr>
          <p:nvPr>
            <p:ph sz="quarter" idx="1"/>
          </p:nvPr>
        </p:nvPicPr>
        <p:blipFill>
          <a:blip r:embed="rId2" cstate="print"/>
          <a:stretch>
            <a:fillRect/>
          </a:stretch>
        </p:blipFill>
        <p:spPr bwMode="auto">
          <a:xfrm>
            <a:off x="2951466" y="1550035"/>
            <a:ext cx="3204556" cy="452628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Касьянова Мария Васильевна</a:t>
            </a:r>
            <a:endParaRPr lang="ru-RU" dirty="0">
              <a:solidFill>
                <a:srgbClr val="002060"/>
              </a:solidFill>
            </a:endParaRPr>
          </a:p>
        </p:txBody>
      </p:sp>
      <p:sp>
        <p:nvSpPr>
          <p:cNvPr id="3" name="Содержимое 2"/>
          <p:cNvSpPr>
            <a:spLocks noGrp="1"/>
          </p:cNvSpPr>
          <p:nvPr>
            <p:ph sz="quarter" idx="1"/>
          </p:nvPr>
        </p:nvSpPr>
        <p:spPr/>
        <p:txBody>
          <a:bodyPr>
            <a:normAutofit/>
          </a:bodyPr>
          <a:lstStyle/>
          <a:p>
            <a:r>
              <a:rPr lang="ru-RU" dirty="0" smtClean="0"/>
              <a:t>Родилась в 1921 году в селе Нижний – Чулым. Трудовой путь начала в 1940 - </a:t>
            </a:r>
            <a:r>
              <a:rPr lang="ru-RU" dirty="0" err="1" smtClean="0"/>
              <a:t>х</a:t>
            </a:r>
            <a:r>
              <a:rPr lang="ru-RU" dirty="0" smtClean="0"/>
              <a:t> годах  комбайнером в </a:t>
            </a:r>
            <a:r>
              <a:rPr lang="ru-RU" dirty="0" err="1" smtClean="0"/>
              <a:t>Горносталевской</a:t>
            </a:r>
            <a:r>
              <a:rPr lang="ru-RU" dirty="0" smtClean="0"/>
              <a:t> МТС. После войны работала в </a:t>
            </a:r>
            <a:r>
              <a:rPr lang="ru-RU" dirty="0" err="1" smtClean="0"/>
              <a:t>Сарыбалыкском</a:t>
            </a:r>
            <a:r>
              <a:rPr lang="ru-RU" dirty="0" smtClean="0"/>
              <a:t> совхозе комбайнером. Награждена медалью «За доблестный труд в ВОВ 1941-1945 гг.», юбилейной медалью «Тридцать лет Победы в ВОВ 1941-1945 годы», медалью «Ветеран труда».</a:t>
            </a:r>
            <a:endParaRPr lang="ru-RU"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2060"/>
                </a:solidFill>
              </a:rPr>
              <a:t>Женщины – механизаторы </a:t>
            </a:r>
            <a:r>
              <a:rPr lang="ru-RU" b="1" dirty="0" err="1" smtClean="0">
                <a:solidFill>
                  <a:srgbClr val="002060"/>
                </a:solidFill>
              </a:rPr>
              <a:t>Горносталевской</a:t>
            </a:r>
            <a:r>
              <a:rPr lang="ru-RU" b="1" dirty="0" smtClean="0">
                <a:solidFill>
                  <a:srgbClr val="002060"/>
                </a:solidFill>
              </a:rPr>
              <a:t> МТС в годы ВОВ </a:t>
            </a:r>
            <a:endParaRPr lang="ru-RU" b="1" dirty="0">
              <a:solidFill>
                <a:srgbClr val="002060"/>
              </a:solidFill>
            </a:endParaRPr>
          </a:p>
        </p:txBody>
      </p:sp>
      <p:pic>
        <p:nvPicPr>
          <p:cNvPr id="12290" name="Picture 2" descr="C:\Users\Андрей\Desktop\жт\Скан_20200218 (17).bmp"/>
          <p:cNvPicPr>
            <a:picLocks noGrp="1" noChangeAspect="1" noChangeArrowheads="1"/>
          </p:cNvPicPr>
          <p:nvPr>
            <p:ph sz="quarter" idx="1"/>
          </p:nvPr>
        </p:nvPicPr>
        <p:blipFill>
          <a:blip r:embed="rId2" cstate="print"/>
          <a:stretch>
            <a:fillRect/>
          </a:stretch>
        </p:blipFill>
        <p:spPr bwMode="auto">
          <a:xfrm>
            <a:off x="1710654" y="1901155"/>
            <a:ext cx="5686180" cy="3824039"/>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solidFill>
                  <a:srgbClr val="C00000"/>
                </a:solidFill>
              </a:rPr>
              <a:t>Столяренко Лукерья Трофимовна</a:t>
            </a:r>
            <a:endParaRPr lang="ru-RU" b="1" dirty="0">
              <a:solidFill>
                <a:srgbClr val="C00000"/>
              </a:solidFill>
            </a:endParaRPr>
          </a:p>
        </p:txBody>
      </p:sp>
      <p:pic>
        <p:nvPicPr>
          <p:cNvPr id="13314" name="Picture 2" descr="C:\Users\Андрей\Desktop\жт 2\Скан_20200218 (13).bmp"/>
          <p:cNvPicPr>
            <a:picLocks noGrp="1" noChangeAspect="1" noChangeArrowheads="1"/>
          </p:cNvPicPr>
          <p:nvPr>
            <p:ph sz="quarter" idx="1"/>
          </p:nvPr>
        </p:nvPicPr>
        <p:blipFill>
          <a:blip r:embed="rId2" cstate="print"/>
          <a:stretch>
            <a:fillRect/>
          </a:stretch>
        </p:blipFill>
        <p:spPr bwMode="auto">
          <a:xfrm>
            <a:off x="3067772" y="1549926"/>
            <a:ext cx="2971943" cy="452649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Неизмеримый вклад в Победу</a:t>
            </a:r>
            <a:endParaRPr lang="ru-RU" dirty="0">
              <a:solidFill>
                <a:srgbClr val="C00000"/>
              </a:solidFill>
            </a:endParaRPr>
          </a:p>
        </p:txBody>
      </p:sp>
      <p:sp>
        <p:nvSpPr>
          <p:cNvPr id="3" name="Содержимое 2"/>
          <p:cNvSpPr>
            <a:spLocks noGrp="1"/>
          </p:cNvSpPr>
          <p:nvPr>
            <p:ph sz="quarter" idx="1"/>
          </p:nvPr>
        </p:nvSpPr>
        <p:spPr/>
        <p:txBody>
          <a:bodyPr>
            <a:normAutofit lnSpcReduction="10000"/>
          </a:bodyPr>
          <a:lstStyle/>
          <a:p>
            <a:r>
              <a:rPr lang="ru-RU" dirty="0" smtClean="0"/>
              <a:t>Велик вклад участников трудового фронта в Победу. Подвиг тех, кто в тылу совершал невозможное, кто в 13-15 лет стал кормильцем своей семьи и страны; взрослых, которые выбрали этот нелегкий путь. </a:t>
            </a:r>
          </a:p>
          <a:p>
            <a:r>
              <a:rPr lang="ru-RU" dirty="0" smtClean="0"/>
              <a:t>За героический труд во время войны более 10000 рабочих, колхозников, педагогов, медицинских работников, служащих награждены правительственными наградами, в том числе медалью «За доблестный труд в  Великой Отечественной войне 1941-1945 гг.»</a:t>
            </a: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Столяренко Лукерья Трофимовна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1920 году в селе Верх-Каргат. Трудовая деятельность началась с 1942 года, комбайнером в </a:t>
            </a:r>
            <a:r>
              <a:rPr lang="ru-RU" dirty="0" err="1" smtClean="0"/>
              <a:t>Горносталевской</a:t>
            </a:r>
            <a:r>
              <a:rPr lang="ru-RU" dirty="0" smtClean="0"/>
              <a:t> МТС. Награждена медалями: «За доблестный труд в годы ВОВ 1941-1945», «За освоение целинных земель», «Ветеран труда»</a:t>
            </a:r>
            <a:endParaRPr lang="ru-R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Усольцева Клавдия Федоровна</a:t>
            </a:r>
            <a:endParaRPr lang="ru-RU" b="1" dirty="0">
              <a:solidFill>
                <a:srgbClr val="C00000"/>
              </a:solidFill>
            </a:endParaRPr>
          </a:p>
        </p:txBody>
      </p:sp>
      <p:pic>
        <p:nvPicPr>
          <p:cNvPr id="14338" name="Picture 2" descr="C:\Users\Андрей\Desktop\жт 2\Скан_20200218 (16).bmp"/>
          <p:cNvPicPr>
            <a:picLocks noGrp="1" noChangeAspect="1" noChangeArrowheads="1"/>
          </p:cNvPicPr>
          <p:nvPr>
            <p:ph sz="quarter" idx="1"/>
          </p:nvPr>
        </p:nvPicPr>
        <p:blipFill>
          <a:blip r:embed="rId2" cstate="print"/>
          <a:stretch>
            <a:fillRect/>
          </a:stretch>
        </p:blipFill>
        <p:spPr bwMode="auto">
          <a:xfrm>
            <a:off x="3115642" y="1550035"/>
            <a:ext cx="2876204" cy="452628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Усольцева Клавдия Федоровна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селе </a:t>
            </a:r>
            <a:r>
              <a:rPr lang="ru-RU" dirty="0" err="1" smtClean="0"/>
              <a:t>Сарыбалык</a:t>
            </a:r>
            <a:r>
              <a:rPr lang="ru-RU" dirty="0" smtClean="0"/>
              <a:t>. Трудовую деятельность начала учеником токаря в мастерских совхоза №300 в ноябре – августе 1941 года. В годы ВОВ работала токарем. Награждена медалями: «За доблестный труд в годы ВОВ 1941-1945гг.», «Ветеран труда», орденом «Знак Почета».</a:t>
            </a:r>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C00000"/>
                </a:solidFill>
              </a:rPr>
              <a:t>Чесова</a:t>
            </a:r>
            <a:r>
              <a:rPr lang="ru-RU" b="1" dirty="0" smtClean="0">
                <a:solidFill>
                  <a:srgbClr val="C00000"/>
                </a:solidFill>
              </a:rPr>
              <a:t> Мария </a:t>
            </a:r>
            <a:r>
              <a:rPr lang="ru-RU" b="1" dirty="0" err="1" smtClean="0">
                <a:solidFill>
                  <a:srgbClr val="C00000"/>
                </a:solidFill>
              </a:rPr>
              <a:t>Авакумовна</a:t>
            </a:r>
            <a:endParaRPr lang="ru-RU" b="1" dirty="0">
              <a:solidFill>
                <a:srgbClr val="C00000"/>
              </a:solidFill>
            </a:endParaRPr>
          </a:p>
        </p:txBody>
      </p:sp>
      <p:pic>
        <p:nvPicPr>
          <p:cNvPr id="15362" name="Picture 2" descr="C:\Users\Андрей\Desktop\жт 2\Скан_20200218 (17).bmp"/>
          <p:cNvPicPr>
            <a:picLocks noGrp="1" noChangeAspect="1" noChangeArrowheads="1"/>
          </p:cNvPicPr>
          <p:nvPr>
            <p:ph sz="quarter" idx="1"/>
          </p:nvPr>
        </p:nvPicPr>
        <p:blipFill>
          <a:blip r:embed="rId2" cstate="print"/>
          <a:stretch>
            <a:fillRect/>
          </a:stretch>
        </p:blipFill>
        <p:spPr bwMode="auto">
          <a:xfrm>
            <a:off x="2855869" y="1550035"/>
            <a:ext cx="3395749" cy="452628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Чесова</a:t>
            </a:r>
            <a:r>
              <a:rPr lang="ru-RU" dirty="0" smtClean="0">
                <a:solidFill>
                  <a:srgbClr val="002060"/>
                </a:solidFill>
              </a:rPr>
              <a:t> Мария </a:t>
            </a:r>
            <a:r>
              <a:rPr lang="ru-RU" dirty="0" err="1" smtClean="0">
                <a:solidFill>
                  <a:srgbClr val="002060"/>
                </a:solidFill>
              </a:rPr>
              <a:t>Авакумовна</a:t>
            </a:r>
            <a:endParaRPr lang="ru-RU" dirty="0">
              <a:solidFill>
                <a:srgbClr val="002060"/>
              </a:solidFill>
            </a:endParaRPr>
          </a:p>
        </p:txBody>
      </p:sp>
      <p:sp>
        <p:nvSpPr>
          <p:cNvPr id="5" name="Содержимое 4"/>
          <p:cNvSpPr>
            <a:spLocks noGrp="1"/>
          </p:cNvSpPr>
          <p:nvPr>
            <p:ph sz="quarter" idx="1"/>
          </p:nvPr>
        </p:nvSpPr>
        <p:spPr/>
        <p:txBody>
          <a:bodyPr/>
          <a:lstStyle/>
          <a:p>
            <a:r>
              <a:rPr lang="ru-RU" dirty="0" smtClean="0"/>
              <a:t>Родилась в 1926 году в селе </a:t>
            </a:r>
            <a:r>
              <a:rPr lang="ru-RU" dirty="0" err="1" smtClean="0"/>
              <a:t>Нижний-Чулым</a:t>
            </a:r>
            <a:r>
              <a:rPr lang="ru-RU" dirty="0" smtClean="0"/>
              <a:t>. С 1943 по 1945 годы воспитатель </a:t>
            </a:r>
            <a:r>
              <a:rPr lang="ru-RU" dirty="0" err="1" smtClean="0"/>
              <a:t>Нижне</a:t>
            </a:r>
            <a:r>
              <a:rPr lang="ru-RU" dirty="0" smtClean="0"/>
              <a:t> – </a:t>
            </a:r>
            <a:r>
              <a:rPr lang="ru-RU" dirty="0" err="1" smtClean="0"/>
              <a:t>Чулымского</a:t>
            </a:r>
            <a:r>
              <a:rPr lang="ru-RU" dirty="0" smtClean="0"/>
              <a:t> детского дома. Награждена нагрудным значком «Отличник народного просвещения», медалями: «За доблестный труд в годы ВОВ 1941-1945 годы», «Ветеран труда».</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solidFill>
                  <a:srgbClr val="C00000"/>
                </a:solidFill>
              </a:rPr>
              <a:t>Шмакова Екатерина Григорьевна</a:t>
            </a:r>
            <a:endParaRPr lang="ru-RU" b="1" dirty="0">
              <a:solidFill>
                <a:srgbClr val="C00000"/>
              </a:solidFill>
            </a:endParaRPr>
          </a:p>
        </p:txBody>
      </p:sp>
      <p:pic>
        <p:nvPicPr>
          <p:cNvPr id="16386" name="Picture 2" descr="C:\Users\Андрей\Desktop\жт 2\Скан_20200218 (18).bmp"/>
          <p:cNvPicPr>
            <a:picLocks noGrp="1" noChangeAspect="1" noChangeArrowheads="1"/>
          </p:cNvPicPr>
          <p:nvPr>
            <p:ph sz="quarter" idx="1"/>
          </p:nvPr>
        </p:nvPicPr>
        <p:blipFill>
          <a:blip r:embed="rId2" cstate="print"/>
          <a:stretch>
            <a:fillRect/>
          </a:stretch>
        </p:blipFill>
        <p:spPr bwMode="auto">
          <a:xfrm>
            <a:off x="3030436" y="1550035"/>
            <a:ext cx="3046615" cy="452628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Шмакова Екатерина Григорьевна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1926 года в селе </a:t>
            </a:r>
            <a:r>
              <a:rPr lang="ru-RU" dirty="0" err="1" smtClean="0"/>
              <a:t>Старогорностали</a:t>
            </a:r>
            <a:r>
              <a:rPr lang="ru-RU" dirty="0" smtClean="0"/>
              <a:t>. Трудовую деятельность начала с 1941 года. Окончив курсы механизаторов во время ВОВ работала комбайнером. Награждена медалями «За доблестный труд в годы ВОВ», «За освоение целинных земель», орденом Трудового Красного Знамени.</a:t>
            </a:r>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C00000"/>
                </a:solidFill>
              </a:rPr>
              <a:t>Хорина</a:t>
            </a:r>
            <a:r>
              <a:rPr lang="ru-RU" b="1" dirty="0" smtClean="0">
                <a:solidFill>
                  <a:srgbClr val="C00000"/>
                </a:solidFill>
              </a:rPr>
              <a:t> Мария Тимофеевна</a:t>
            </a:r>
            <a:endParaRPr lang="ru-RU" b="1" dirty="0">
              <a:solidFill>
                <a:srgbClr val="C00000"/>
              </a:solidFill>
            </a:endParaRPr>
          </a:p>
        </p:txBody>
      </p:sp>
      <p:pic>
        <p:nvPicPr>
          <p:cNvPr id="17410" name="Picture 2" descr="C:\Users\Андрей\Desktop\жт 2\Скан_20200218 (19).bmp"/>
          <p:cNvPicPr>
            <a:picLocks noGrp="1" noChangeAspect="1" noChangeArrowheads="1"/>
          </p:cNvPicPr>
          <p:nvPr>
            <p:ph sz="quarter" idx="1"/>
          </p:nvPr>
        </p:nvPicPr>
        <p:blipFill>
          <a:blip r:embed="rId2" cstate="print"/>
          <a:stretch>
            <a:fillRect/>
          </a:stretch>
        </p:blipFill>
        <p:spPr bwMode="auto">
          <a:xfrm>
            <a:off x="3051146" y="1701640"/>
            <a:ext cx="3005196" cy="422306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Хорина</a:t>
            </a:r>
            <a:r>
              <a:rPr lang="ru-RU" dirty="0" smtClean="0">
                <a:solidFill>
                  <a:srgbClr val="002060"/>
                </a:solidFill>
              </a:rPr>
              <a:t> Мария Тимофеевна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1910 году в Кемеровской области. В годы войны преподавала в </a:t>
            </a:r>
            <a:r>
              <a:rPr lang="ru-RU" dirty="0" err="1" smtClean="0"/>
              <a:t>Нижне-Чулымской</a:t>
            </a:r>
            <a:r>
              <a:rPr lang="ru-RU" dirty="0" smtClean="0"/>
              <a:t> школе. Награждена медалями: «За доблестный труд в годы ВОВ 1941-1945 гг.», «За доблестный труд в ознаменовании 100-летия со дня рождения В.И. Ленина»</a:t>
            </a:r>
            <a:endParaRPr lang="ru-R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err="1" smtClean="0">
                <a:solidFill>
                  <a:srgbClr val="C00000"/>
                </a:solidFill>
              </a:rPr>
              <a:t>Шкуропатских</a:t>
            </a:r>
            <a:r>
              <a:rPr lang="ru-RU" b="1" dirty="0" smtClean="0">
                <a:solidFill>
                  <a:srgbClr val="C00000"/>
                </a:solidFill>
              </a:rPr>
              <a:t> Екатерина Степановна</a:t>
            </a:r>
            <a:endParaRPr lang="ru-RU" b="1" dirty="0">
              <a:solidFill>
                <a:srgbClr val="C00000"/>
              </a:solidFill>
            </a:endParaRPr>
          </a:p>
        </p:txBody>
      </p:sp>
      <p:pic>
        <p:nvPicPr>
          <p:cNvPr id="18434" name="Picture 2" descr="C:\Users\Андрей\Desktop\жт 2\Скан_20200218 (20).bmp"/>
          <p:cNvPicPr>
            <a:picLocks noGrp="1" noChangeAspect="1" noChangeArrowheads="1"/>
          </p:cNvPicPr>
          <p:nvPr>
            <p:ph sz="quarter" idx="1"/>
          </p:nvPr>
        </p:nvPicPr>
        <p:blipFill>
          <a:blip r:embed="rId2" cstate="print"/>
          <a:stretch>
            <a:fillRect/>
          </a:stretch>
        </p:blipFill>
        <p:spPr bwMode="auto">
          <a:xfrm>
            <a:off x="3076085" y="1549926"/>
            <a:ext cx="2955317" cy="452649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C00000"/>
                </a:solidFill>
              </a:rPr>
              <a:t>Артюх</a:t>
            </a:r>
            <a:r>
              <a:rPr lang="ru-RU" b="1" dirty="0" smtClean="0">
                <a:solidFill>
                  <a:srgbClr val="C00000"/>
                </a:solidFill>
              </a:rPr>
              <a:t> Анастасия Ивановна</a:t>
            </a:r>
            <a:endParaRPr lang="ru-RU" b="1" dirty="0">
              <a:solidFill>
                <a:srgbClr val="C00000"/>
              </a:solidFill>
            </a:endParaRPr>
          </a:p>
        </p:txBody>
      </p:sp>
      <p:pic>
        <p:nvPicPr>
          <p:cNvPr id="1026" name="Picture 2" descr="C:\Users\Андрей\Desktop\жт\Скан_20200218 (7).bmp"/>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tretch>
            <a:fillRect/>
          </a:stretch>
        </p:blipFill>
        <p:spPr bwMode="auto">
          <a:xfrm>
            <a:off x="3121807" y="1549926"/>
            <a:ext cx="2863873" cy="452649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err="1" smtClean="0">
                <a:solidFill>
                  <a:srgbClr val="002060"/>
                </a:solidFill>
              </a:rPr>
              <a:t>Шкуропатских</a:t>
            </a:r>
            <a:r>
              <a:rPr lang="ru-RU" dirty="0" smtClean="0">
                <a:solidFill>
                  <a:srgbClr val="002060"/>
                </a:solidFill>
              </a:rPr>
              <a:t> Екатерина Степановна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1919 году в селе </a:t>
            </a:r>
            <a:r>
              <a:rPr lang="ru-RU" dirty="0" err="1" smtClean="0"/>
              <a:t>Хапово</a:t>
            </a:r>
            <a:r>
              <a:rPr lang="ru-RU" dirty="0" smtClean="0"/>
              <a:t>. В годы ВОВ работала телятницей, </a:t>
            </a:r>
            <a:r>
              <a:rPr lang="ru-RU" dirty="0" err="1" smtClean="0"/>
              <a:t>пояркой</a:t>
            </a:r>
            <a:r>
              <a:rPr lang="ru-RU" dirty="0" smtClean="0"/>
              <a:t>. Награждена: «Орденом Ленина», «Орденом трудового Красного Знамени», медалью «За доблестный труд в годы ВОВ 1941-1945 гг.»</a:t>
            </a:r>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Ефимова Анастасия Григорьевна</a:t>
            </a:r>
            <a:endParaRPr lang="ru-RU" b="1" dirty="0">
              <a:solidFill>
                <a:srgbClr val="C00000"/>
              </a:solidFill>
            </a:endParaRPr>
          </a:p>
        </p:txBody>
      </p:sp>
      <p:pic>
        <p:nvPicPr>
          <p:cNvPr id="19458" name="Picture 2" descr="C:\Users\Андрей\Desktop\жт 2\Скан_20200218 (21).bmp"/>
          <p:cNvPicPr>
            <a:picLocks noGrp="1" noChangeAspect="1" noChangeArrowheads="1"/>
          </p:cNvPicPr>
          <p:nvPr>
            <p:ph sz="quarter" idx="1"/>
          </p:nvPr>
        </p:nvPicPr>
        <p:blipFill>
          <a:blip r:embed="rId2" cstate="print"/>
          <a:stretch>
            <a:fillRect/>
          </a:stretch>
        </p:blipFill>
        <p:spPr bwMode="auto">
          <a:xfrm>
            <a:off x="3055375" y="1550035"/>
            <a:ext cx="2996738" cy="452628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Ефимова Анастасия Григорьевна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1922 году в селе Верх-Каргат. В годы ВОВ работала трактористкой, штурвальной рабочей в колхозе «Победа». Награждена медалями: «За доблестный труд в годы ВОВ 1941-1945 гг.», «За освоение целинных земель», «Ветеран труда».</a:t>
            </a:r>
            <a:endParaRPr lang="ru-RU"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C00000"/>
                </a:solidFill>
              </a:rPr>
              <a:t>Медникова</a:t>
            </a:r>
            <a:r>
              <a:rPr lang="ru-RU" b="1" dirty="0" smtClean="0">
                <a:solidFill>
                  <a:srgbClr val="C00000"/>
                </a:solidFill>
              </a:rPr>
              <a:t> Анна Петровна</a:t>
            </a:r>
            <a:endParaRPr lang="ru-RU" b="1" dirty="0">
              <a:solidFill>
                <a:srgbClr val="C00000"/>
              </a:solidFill>
            </a:endParaRPr>
          </a:p>
        </p:txBody>
      </p:sp>
      <p:pic>
        <p:nvPicPr>
          <p:cNvPr id="20482" name="Picture 2" descr="C:\Users\Андрей\Desktop\жт 2\Скан_20200218 (22).bmp"/>
          <p:cNvPicPr>
            <a:picLocks noGrp="1" noChangeAspect="1" noChangeArrowheads="1"/>
          </p:cNvPicPr>
          <p:nvPr>
            <p:ph sz="quarter" idx="1"/>
          </p:nvPr>
        </p:nvPicPr>
        <p:blipFill>
          <a:blip r:embed="rId2" cstate="print"/>
          <a:stretch>
            <a:fillRect/>
          </a:stretch>
        </p:blipFill>
        <p:spPr bwMode="auto">
          <a:xfrm>
            <a:off x="3096938" y="1550035"/>
            <a:ext cx="2913611" cy="452628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Медникова</a:t>
            </a:r>
            <a:r>
              <a:rPr lang="ru-RU" dirty="0" smtClean="0">
                <a:solidFill>
                  <a:srgbClr val="002060"/>
                </a:solidFill>
              </a:rPr>
              <a:t> Анна Петровна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1922 году, в селе Здвинск. В годы ВОВ работала комбайнером </a:t>
            </a:r>
            <a:r>
              <a:rPr lang="ru-RU" dirty="0" err="1" smtClean="0"/>
              <a:t>Горносталевской</a:t>
            </a:r>
            <a:r>
              <a:rPr lang="ru-RU" dirty="0" smtClean="0"/>
              <a:t> МТС. Награждена медалями: «За доблестный труд в годы ВОВ 1941-1945 гг.», «За освоение целинных земель», «Ветеран труда», орден Трудового Красного Знамени». </a:t>
            </a:r>
            <a:endParaRPr lang="ru-R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Марченко Мария </a:t>
            </a:r>
            <a:r>
              <a:rPr lang="ru-RU" b="1" dirty="0" err="1" smtClean="0">
                <a:solidFill>
                  <a:srgbClr val="C00000"/>
                </a:solidFill>
              </a:rPr>
              <a:t>Мироновна</a:t>
            </a:r>
            <a:endParaRPr lang="ru-RU" b="1" dirty="0">
              <a:solidFill>
                <a:srgbClr val="C00000"/>
              </a:solidFill>
            </a:endParaRPr>
          </a:p>
        </p:txBody>
      </p:sp>
      <p:pic>
        <p:nvPicPr>
          <p:cNvPr id="21506" name="Picture 2" descr="C:\Users\Андрей\Desktop\жт 2\Скан_20200218 (23).bmp"/>
          <p:cNvPicPr>
            <a:picLocks noGrp="1" noChangeAspect="1" noChangeArrowheads="1"/>
          </p:cNvPicPr>
          <p:nvPr>
            <p:ph sz="quarter" idx="1"/>
          </p:nvPr>
        </p:nvPicPr>
        <p:blipFill>
          <a:blip r:embed="rId2" cstate="print"/>
          <a:stretch>
            <a:fillRect/>
          </a:stretch>
        </p:blipFill>
        <p:spPr bwMode="auto">
          <a:xfrm>
            <a:off x="3090704" y="1550035"/>
            <a:ext cx="2926080" cy="452628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Марченко Мария </a:t>
            </a:r>
            <a:r>
              <a:rPr lang="ru-RU" dirty="0" err="1" smtClean="0">
                <a:solidFill>
                  <a:srgbClr val="002060"/>
                </a:solidFill>
              </a:rPr>
              <a:t>Мироновна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1920 году в селе </a:t>
            </a:r>
            <a:r>
              <a:rPr lang="ru-RU" dirty="0" err="1" smtClean="0"/>
              <a:t>Хапово</a:t>
            </a:r>
            <a:r>
              <a:rPr lang="ru-RU" dirty="0" smtClean="0"/>
              <a:t> Здвинского района. В 1935 году работала в колхозе. В 1939 году окончила курсы механизаторов. В годы ВОВ , в период освоения целинных и залежных земель работала на тракторе. За труд награждена МЕДАЛЯМИ: «За освоение целинных и залежных земель», «За доблестный труд в ВОВ 1941-1945 гг.», «Ветеран труда».</a:t>
            </a:r>
            <a:endParaRPr lang="ru-RU"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Михайлова Анна Ефимовна</a:t>
            </a:r>
            <a:endParaRPr lang="ru-RU" b="1" dirty="0">
              <a:solidFill>
                <a:srgbClr val="C00000"/>
              </a:solidFill>
            </a:endParaRPr>
          </a:p>
        </p:txBody>
      </p:sp>
      <p:pic>
        <p:nvPicPr>
          <p:cNvPr id="22530" name="Picture 2" descr="C:\Users\Андрей\Desktop\жт 2\Скан_20200218 (24).bmp"/>
          <p:cNvPicPr>
            <a:picLocks noGrp="1" noChangeAspect="1" noChangeArrowheads="1"/>
          </p:cNvPicPr>
          <p:nvPr>
            <p:ph sz="quarter" idx="1"/>
          </p:nvPr>
        </p:nvPicPr>
        <p:blipFill>
          <a:blip r:embed="rId2" cstate="print"/>
          <a:stretch>
            <a:fillRect/>
          </a:stretch>
        </p:blipFill>
        <p:spPr bwMode="auto">
          <a:xfrm>
            <a:off x="3128042" y="1878294"/>
            <a:ext cx="2851403" cy="3869761"/>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Михайлова Анна Ефимовна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1923 году в селе Здвинск (Нижний Каргат). С 1940 по 1941 год преподаватель русского языка и литературы </a:t>
            </a:r>
            <a:r>
              <a:rPr lang="ru-RU" dirty="0" err="1" smtClean="0"/>
              <a:t>Верх-Урюмской</a:t>
            </a:r>
            <a:r>
              <a:rPr lang="ru-RU" dirty="0" smtClean="0"/>
              <a:t> школы. С 1941 по 1945 год - учитель  </a:t>
            </a:r>
            <a:r>
              <a:rPr lang="ru-RU" dirty="0" err="1" smtClean="0"/>
              <a:t>Нижне</a:t>
            </a:r>
            <a:r>
              <a:rPr lang="ru-RU" dirty="0" smtClean="0"/>
              <a:t> – </a:t>
            </a:r>
            <a:r>
              <a:rPr lang="ru-RU" dirty="0" err="1" smtClean="0"/>
              <a:t>Сартланской</a:t>
            </a:r>
            <a:r>
              <a:rPr lang="ru-RU" dirty="0" smtClean="0"/>
              <a:t> школы. Награждена: «За доблестный труд в годы ВОВ 1941-1945 гг.», «За трудовое отличие», орден Трудового Красного Знамени.</a:t>
            </a:r>
            <a:endParaRPr lang="ru-RU"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Панарина Александра </a:t>
            </a:r>
            <a:r>
              <a:rPr lang="ru-RU" b="1" dirty="0" err="1" smtClean="0">
                <a:solidFill>
                  <a:srgbClr val="C00000"/>
                </a:solidFill>
              </a:rPr>
              <a:t>Фирсовна</a:t>
            </a:r>
            <a:endParaRPr lang="ru-RU" b="1" dirty="0">
              <a:solidFill>
                <a:srgbClr val="C00000"/>
              </a:solidFill>
            </a:endParaRPr>
          </a:p>
        </p:txBody>
      </p:sp>
      <p:pic>
        <p:nvPicPr>
          <p:cNvPr id="23554" name="Picture 2" descr="C:\Users\Андрей\Desktop\жт 2\Скан_20200218 (25).bmp"/>
          <p:cNvPicPr>
            <a:picLocks noGrp="1" noChangeAspect="1" noChangeArrowheads="1"/>
          </p:cNvPicPr>
          <p:nvPr>
            <p:ph sz="quarter" idx="1"/>
          </p:nvPr>
        </p:nvPicPr>
        <p:blipFill>
          <a:blip r:embed="rId2" cstate="print"/>
          <a:stretch>
            <a:fillRect/>
          </a:stretch>
        </p:blipFill>
        <p:spPr bwMode="auto">
          <a:xfrm>
            <a:off x="3030363" y="1549926"/>
            <a:ext cx="3046761" cy="4526498"/>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Артюх</a:t>
            </a:r>
            <a:r>
              <a:rPr lang="ru-RU" dirty="0" smtClean="0">
                <a:solidFill>
                  <a:srgbClr val="002060"/>
                </a:solidFill>
              </a:rPr>
              <a:t> Анастасия Ивановна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i="1" dirty="0"/>
              <a:t>Родилась в 1926 года. С 15 лет работала телятницей совхоза « </a:t>
            </a:r>
            <a:r>
              <a:rPr lang="ru-RU" i="1" dirty="0" err="1"/>
              <a:t>Горносталевский</a:t>
            </a:r>
            <a:r>
              <a:rPr lang="ru-RU" i="1" dirty="0"/>
              <a:t>», награждена орденом «Трудового Красного Знамени</a:t>
            </a:r>
            <a:r>
              <a:rPr lang="ru-RU" i="1" dirty="0" smtClean="0"/>
              <a:t>». За достигнутые успехи в развитии народного хозяйства СССР награждена серебряной медалью. </a:t>
            </a:r>
            <a:endParaRPr lang="ru-RU" dirty="0"/>
          </a:p>
          <a:p>
            <a:endParaRPr lang="ru-R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Панарина Александра </a:t>
            </a:r>
            <a:r>
              <a:rPr lang="ru-RU" dirty="0" err="1" smtClean="0">
                <a:solidFill>
                  <a:srgbClr val="002060"/>
                </a:solidFill>
              </a:rPr>
              <a:t>Фирсовна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Уроженка села </a:t>
            </a:r>
            <a:r>
              <a:rPr lang="ru-RU" dirty="0" err="1" smtClean="0"/>
              <a:t>Хапово</a:t>
            </a:r>
            <a:r>
              <a:rPr lang="ru-RU" dirty="0" smtClean="0"/>
              <a:t>. С 1939 по 1942 гг. работала трактористом в </a:t>
            </a:r>
            <a:r>
              <a:rPr lang="ru-RU" dirty="0" err="1" smtClean="0"/>
              <a:t>Горносталевской</a:t>
            </a:r>
            <a:r>
              <a:rPr lang="ru-RU" dirty="0" smtClean="0"/>
              <a:t> МТС, с 1942 года по 1944 год – бригадир тракторной бригады. С 1944 года – тракторист в коммуне «Возрождение». Награждена медалями: «За доблестный труд в годы ВОВ 1941 – 1945 гг.».</a:t>
            </a:r>
            <a:endParaRPr lang="ru-RU"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err="1" smtClean="0">
                <a:solidFill>
                  <a:srgbClr val="C00000"/>
                </a:solidFill>
              </a:rPr>
              <a:t>Яньшина</a:t>
            </a:r>
            <a:r>
              <a:rPr lang="ru-RU" b="1" dirty="0" smtClean="0">
                <a:solidFill>
                  <a:srgbClr val="C00000"/>
                </a:solidFill>
              </a:rPr>
              <a:t> Александра Пахомовна</a:t>
            </a:r>
            <a:endParaRPr lang="ru-RU" b="1" dirty="0">
              <a:solidFill>
                <a:srgbClr val="C00000"/>
              </a:solidFill>
            </a:endParaRPr>
          </a:p>
        </p:txBody>
      </p:sp>
      <p:pic>
        <p:nvPicPr>
          <p:cNvPr id="24578" name="Picture 2" descr="C:\Users\Андрей\Desktop\жт 2\Скан_20200218 (26).bmp"/>
          <p:cNvPicPr>
            <a:picLocks noGrp="1" noChangeAspect="1" noChangeArrowheads="1"/>
          </p:cNvPicPr>
          <p:nvPr>
            <p:ph sz="quarter" idx="1"/>
          </p:nvPr>
        </p:nvPicPr>
        <p:blipFill>
          <a:blip r:embed="rId2" cstate="print"/>
          <a:stretch>
            <a:fillRect/>
          </a:stretch>
        </p:blipFill>
        <p:spPr bwMode="auto">
          <a:xfrm>
            <a:off x="2876570" y="1549926"/>
            <a:ext cx="3354347" cy="4526498"/>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Яньшина</a:t>
            </a:r>
            <a:r>
              <a:rPr lang="ru-RU" dirty="0" smtClean="0">
                <a:solidFill>
                  <a:srgbClr val="002060"/>
                </a:solidFill>
              </a:rPr>
              <a:t> Александра Пахомовна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1921 году в селе Здвинск (Нижний Каргат). В 1939 году окончила курсы механизаторов </a:t>
            </a:r>
            <a:r>
              <a:rPr lang="ru-RU" dirty="0" err="1" smtClean="0"/>
              <a:t>Горносталевской</a:t>
            </a:r>
            <a:r>
              <a:rPr lang="ru-RU" dirty="0" smtClean="0"/>
              <a:t> МТС. В годы войны работала на тракторе, автомашине. Награждена медалями: «За доблестный труд в годы ВОВ 1941-1945 гг.», «За  освоение целинных земель», «За доблестный труд в ознаменование 100-летия со дня рождения В.И. Ленина»</a:t>
            </a:r>
            <a:endParaRPr lang="ru-R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C00000"/>
                </a:solidFill>
              </a:rPr>
              <a:t>Анцибарова</a:t>
            </a:r>
            <a:r>
              <a:rPr lang="ru-RU" dirty="0" smtClean="0">
                <a:solidFill>
                  <a:srgbClr val="C00000"/>
                </a:solidFill>
              </a:rPr>
              <a:t> Ольга</a:t>
            </a:r>
            <a:endParaRPr lang="ru-RU" dirty="0">
              <a:solidFill>
                <a:srgbClr val="C00000"/>
              </a:solidFill>
            </a:endParaRPr>
          </a:p>
        </p:txBody>
      </p:sp>
      <p:pic>
        <p:nvPicPr>
          <p:cNvPr id="1026" name="Picture 2" descr="C:\Users\Андрей\Desktop\тыловики\Анцибарова.bmp"/>
          <p:cNvPicPr>
            <a:picLocks noGrp="1" noChangeAspect="1" noChangeArrowheads="1"/>
          </p:cNvPicPr>
          <p:nvPr>
            <p:ph sz="quarter" idx="1"/>
          </p:nvPr>
        </p:nvPicPr>
        <p:blipFill>
          <a:blip r:embed="rId2" cstate="print"/>
          <a:srcRect/>
          <a:stretch>
            <a:fillRect/>
          </a:stretch>
        </p:blipFill>
        <p:spPr bwMode="auto">
          <a:xfrm>
            <a:off x="2961661" y="1527175"/>
            <a:ext cx="3184165" cy="4572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Анцибарова</a:t>
            </a:r>
            <a:r>
              <a:rPr lang="ru-RU" dirty="0" smtClean="0">
                <a:solidFill>
                  <a:srgbClr val="002060"/>
                </a:solidFill>
              </a:rPr>
              <a:t> Ольга</a:t>
            </a:r>
            <a:endParaRPr lang="ru-RU" dirty="0">
              <a:solidFill>
                <a:srgbClr val="002060"/>
              </a:solidFill>
            </a:endParaRPr>
          </a:p>
        </p:txBody>
      </p:sp>
      <p:sp>
        <p:nvSpPr>
          <p:cNvPr id="3" name="Содержимое 2"/>
          <p:cNvSpPr>
            <a:spLocks noGrp="1"/>
          </p:cNvSpPr>
          <p:nvPr>
            <p:ph sz="quarter" idx="1"/>
          </p:nvPr>
        </p:nvSpPr>
        <p:spPr/>
        <p:txBody>
          <a:bodyPr/>
          <a:lstStyle/>
          <a:p>
            <a:r>
              <a:rPr lang="ru-RU" dirty="0" smtClean="0"/>
              <a:t>Родилась в селе Ипатово, </a:t>
            </a:r>
            <a:r>
              <a:rPr lang="ru-RU" dirty="0" err="1" smtClean="0"/>
              <a:t>Нижне-Каргатского</a:t>
            </a:r>
            <a:r>
              <a:rPr lang="ru-RU" dirty="0" smtClean="0"/>
              <a:t> (Здвинского района). До войны работала в колхозе «Свободный труд» с начала его организации в 1930-м году. Первая стахановка района. В 1936 году, работая свинаркой, выкормила 136 поросят. В 1940-м году – сохранила 280 поросят. Была занесена на доску почета. В годы ВОВ также работала свинаркой.</a:t>
            </a:r>
          </a:p>
          <a:p>
            <a:r>
              <a:rPr lang="ru-RU" sz="2400" i="1" dirty="0" smtClean="0"/>
              <a:t>Данных о награждениях и послевоенных годах жизни отсутствуют.</a:t>
            </a:r>
          </a:p>
          <a:p>
            <a:endParaRPr lang="ru-RU"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Глущенко Дмитрий Григорьевич</a:t>
            </a:r>
            <a:endParaRPr lang="ru-RU" dirty="0">
              <a:solidFill>
                <a:srgbClr val="C00000"/>
              </a:solidFill>
            </a:endParaRPr>
          </a:p>
        </p:txBody>
      </p:sp>
      <p:pic>
        <p:nvPicPr>
          <p:cNvPr id="2050" name="Picture 2" descr="C:\Users\Андрей\Desktop\тыловики\Глущенко.bmp"/>
          <p:cNvPicPr>
            <a:picLocks noGrp="1" noChangeAspect="1" noChangeArrowheads="1"/>
          </p:cNvPicPr>
          <p:nvPr>
            <p:ph sz="quarter" idx="1"/>
          </p:nvPr>
        </p:nvPicPr>
        <p:blipFill>
          <a:blip r:embed="rId2" cstate="print"/>
          <a:srcRect/>
          <a:stretch>
            <a:fillRect/>
          </a:stretch>
        </p:blipFill>
        <p:spPr bwMode="auto">
          <a:xfrm>
            <a:off x="2906559" y="1527175"/>
            <a:ext cx="3294369" cy="4572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Глущенко Дмитрий Григорьевич</a:t>
            </a:r>
            <a:endParaRPr lang="ru-RU" dirty="0">
              <a:solidFill>
                <a:srgbClr val="002060"/>
              </a:solidFill>
            </a:endParaRPr>
          </a:p>
        </p:txBody>
      </p:sp>
      <p:sp>
        <p:nvSpPr>
          <p:cNvPr id="3" name="Содержимое 2"/>
          <p:cNvSpPr>
            <a:spLocks noGrp="1"/>
          </p:cNvSpPr>
          <p:nvPr>
            <p:ph sz="quarter" idx="1"/>
          </p:nvPr>
        </p:nvSpPr>
        <p:spPr/>
        <p:txBody>
          <a:bodyPr>
            <a:normAutofit fontScale="85000" lnSpcReduction="20000"/>
          </a:bodyPr>
          <a:lstStyle/>
          <a:p>
            <a:r>
              <a:rPr lang="ru-RU" dirty="0" smtClean="0"/>
              <a:t>Родился в 1927 году. С юных лет трудился  на посевных работах. В годы ВОВ работал на прицепном комбайне. Трудовой стаж более 40 лет. Из них 26 лет - на руководящих должностях. 16 лет  работал управляющим Михайловской МТС. 16 мая 1973 года Дмитрию Григорьевичу был выдан партийный билет (№ 00514164). Время вступления в партию – сентябрь 1959 года.</a:t>
            </a:r>
          </a:p>
          <a:p>
            <a:r>
              <a:rPr lang="ru-RU" dirty="0" smtClean="0"/>
              <a:t>Награжден:  медалью «За доблестный труд в годы ВОВ 1941-1945 гг.» (№ 241395), «За освоение целинных земель», «За доблестный труд в ознаменование 100-летия со дня рождения В.И. Ленина», «Ветеран труда», орденом Знак почета, знаком «Победитель социалистических соревнований 1975 года», знаком «Ударник девятой пятилетки». </a:t>
            </a:r>
          </a:p>
          <a:p>
            <a:r>
              <a:rPr lang="ru-RU" i="1" dirty="0" smtClean="0"/>
              <a:t>Данных о смерти нет.</a:t>
            </a:r>
          </a:p>
          <a:p>
            <a:endParaRPr lang="ru-RU"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C00000"/>
                </a:solidFill>
              </a:rPr>
              <a:t>Довгаль</a:t>
            </a:r>
            <a:r>
              <a:rPr lang="ru-RU" dirty="0" smtClean="0">
                <a:solidFill>
                  <a:srgbClr val="C00000"/>
                </a:solidFill>
              </a:rPr>
              <a:t> Василий Денисович</a:t>
            </a:r>
            <a:endParaRPr lang="ru-RU" dirty="0">
              <a:solidFill>
                <a:srgbClr val="C00000"/>
              </a:solidFill>
            </a:endParaRPr>
          </a:p>
        </p:txBody>
      </p:sp>
      <p:pic>
        <p:nvPicPr>
          <p:cNvPr id="3074" name="Picture 2" descr="C:\Users\Андрей\Desktop\тыловики\Довгаль.bmp"/>
          <p:cNvPicPr>
            <a:picLocks noGrp="1" noChangeAspect="1" noChangeArrowheads="1"/>
          </p:cNvPicPr>
          <p:nvPr>
            <p:ph sz="quarter" idx="1"/>
          </p:nvPr>
        </p:nvPicPr>
        <p:blipFill>
          <a:blip r:embed="rId2" cstate="print"/>
          <a:srcRect/>
          <a:stretch>
            <a:fillRect/>
          </a:stretch>
        </p:blipFill>
        <p:spPr bwMode="auto">
          <a:xfrm>
            <a:off x="2896965" y="1527175"/>
            <a:ext cx="3313558" cy="4572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Довгаль</a:t>
            </a:r>
            <a:r>
              <a:rPr lang="ru-RU" dirty="0" smtClean="0">
                <a:solidFill>
                  <a:srgbClr val="002060"/>
                </a:solidFill>
              </a:rPr>
              <a:t> Василий Денисович</a:t>
            </a:r>
            <a:endParaRPr lang="ru-RU" dirty="0">
              <a:solidFill>
                <a:srgbClr val="002060"/>
              </a:solidFill>
            </a:endParaRPr>
          </a:p>
        </p:txBody>
      </p:sp>
      <p:sp>
        <p:nvSpPr>
          <p:cNvPr id="3" name="Содержимое 2"/>
          <p:cNvSpPr>
            <a:spLocks noGrp="1"/>
          </p:cNvSpPr>
          <p:nvPr>
            <p:ph sz="quarter" idx="1"/>
          </p:nvPr>
        </p:nvSpPr>
        <p:spPr/>
        <p:txBody>
          <a:bodyPr>
            <a:normAutofit fontScale="85000" lnSpcReduction="10000"/>
          </a:bodyPr>
          <a:lstStyle/>
          <a:p>
            <a:r>
              <a:rPr lang="ru-RU" dirty="0" smtClean="0"/>
              <a:t>Родился в 1928 году в селе Верх-Каргат. </a:t>
            </a:r>
          </a:p>
          <a:p>
            <a:r>
              <a:rPr lang="ru-RU" dirty="0" smtClean="0"/>
              <a:t>Трудовую деятельность начал с 14 лет в апреле 1942 года. Работал учетчиком, трактористом. В 1946 году был призван </a:t>
            </a:r>
            <a:r>
              <a:rPr lang="ru-RU" dirty="0" err="1" smtClean="0"/>
              <a:t>Здвинским</a:t>
            </a:r>
            <a:r>
              <a:rPr lang="ru-RU" dirty="0" smtClean="0"/>
              <a:t> РВК в ряды Советской Армии. В 1951 году работал в управлении милиции. В 1955 году начал трудовую деятельность в Рощинском совхозе Здвинского района. Много лет занимал должность председателя рабочего комитета. Работал управляющим фермы №2. В 1988 году ушел на пенсию. Последние годы проживал в селе </a:t>
            </a:r>
            <a:r>
              <a:rPr lang="ru-RU" dirty="0" err="1" smtClean="0"/>
              <a:t>Ново-Щербаки</a:t>
            </a:r>
            <a:r>
              <a:rPr lang="ru-RU" dirty="0" smtClean="0"/>
              <a:t>, Здвинского района.</a:t>
            </a:r>
          </a:p>
          <a:p>
            <a:r>
              <a:rPr lang="ru-RU" dirty="0" smtClean="0"/>
              <a:t>Награжден: медаль «За трудовое отличие», «Ветеран труда», « За доблестный труд в годы ВОВ 1941-1945 </a:t>
            </a:r>
            <a:r>
              <a:rPr lang="ru-RU" dirty="0" err="1" smtClean="0"/>
              <a:t>гг</a:t>
            </a:r>
            <a:r>
              <a:rPr lang="ru-RU" dirty="0" smtClean="0"/>
              <a:t>».</a:t>
            </a:r>
          </a:p>
          <a:p>
            <a:r>
              <a:rPr lang="ru-RU" i="1" dirty="0" smtClean="0"/>
              <a:t>Данные о смерти отсутствуют.</a:t>
            </a:r>
          </a:p>
          <a:p>
            <a:endParaRPr lang="ru-RU"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C00000"/>
                </a:solidFill>
              </a:rPr>
              <a:t>Кущенко</a:t>
            </a:r>
            <a:r>
              <a:rPr lang="ru-RU" dirty="0" smtClean="0">
                <a:solidFill>
                  <a:srgbClr val="C00000"/>
                </a:solidFill>
              </a:rPr>
              <a:t> Надежда Александровна</a:t>
            </a:r>
            <a:endParaRPr lang="ru-RU" dirty="0">
              <a:solidFill>
                <a:srgbClr val="C00000"/>
              </a:solidFill>
            </a:endParaRPr>
          </a:p>
        </p:txBody>
      </p:sp>
      <p:pic>
        <p:nvPicPr>
          <p:cNvPr id="4098" name="Picture 2" descr="C:\Users\Андрей\Desktop\тыловики\Кущенко.bmp"/>
          <p:cNvPicPr>
            <a:picLocks noGrp="1" noChangeAspect="1" noChangeArrowheads="1"/>
          </p:cNvPicPr>
          <p:nvPr>
            <p:ph sz="quarter" idx="1"/>
          </p:nvPr>
        </p:nvPicPr>
        <p:blipFill>
          <a:blip r:embed="rId2" cstate="print"/>
          <a:srcRect/>
          <a:stretch>
            <a:fillRect/>
          </a:stretch>
        </p:blipFill>
        <p:spPr bwMode="auto">
          <a:xfrm>
            <a:off x="3026722" y="1527175"/>
            <a:ext cx="3054044" cy="4572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solidFill>
                  <a:srgbClr val="C00000"/>
                </a:solidFill>
              </a:rPr>
              <a:t>Бережная Ефросинья </a:t>
            </a:r>
            <a:r>
              <a:rPr lang="ru-RU" b="1" dirty="0" err="1" smtClean="0">
                <a:solidFill>
                  <a:srgbClr val="C00000"/>
                </a:solidFill>
              </a:rPr>
              <a:t>Лукъяновна</a:t>
            </a:r>
            <a:endParaRPr lang="ru-RU" b="1" dirty="0">
              <a:solidFill>
                <a:srgbClr val="C00000"/>
              </a:solidFill>
            </a:endParaRPr>
          </a:p>
        </p:txBody>
      </p:sp>
      <p:pic>
        <p:nvPicPr>
          <p:cNvPr id="4" name="Изображение1"/>
          <p:cNvPicPr>
            <a:picLocks noGrp="1"/>
          </p:cNvPicPr>
          <p:nvPr>
            <p:ph sz="quarter" idx="1"/>
          </p:nvPr>
        </p:nvPicPr>
        <p:blipFill>
          <a:blip r:embed="rId2" cstate="print">
            <a:alphaModFix/>
            <a:lum/>
          </a:blip>
          <a:stretch>
            <a:fillRect/>
          </a:stretch>
        </p:blipFill>
        <p:spPr>
          <a:xfrm>
            <a:off x="3096868" y="1549926"/>
            <a:ext cx="2913751" cy="4526498"/>
          </a:xfrm>
          <a:prstGeom prst="rect">
            <a:avLst/>
          </a:prstGeom>
          <a:noFill/>
          <a:ln>
            <a:noFill/>
            <a:prstDash/>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Кущенко</a:t>
            </a:r>
            <a:r>
              <a:rPr lang="ru-RU" dirty="0" smtClean="0">
                <a:solidFill>
                  <a:srgbClr val="002060"/>
                </a:solidFill>
              </a:rPr>
              <a:t> Надежда Александровна</a:t>
            </a:r>
            <a:endParaRPr lang="ru-RU" dirty="0">
              <a:solidFill>
                <a:srgbClr val="002060"/>
              </a:solidFill>
            </a:endParaRPr>
          </a:p>
        </p:txBody>
      </p:sp>
      <p:sp>
        <p:nvSpPr>
          <p:cNvPr id="3" name="Содержимое 2"/>
          <p:cNvSpPr>
            <a:spLocks noGrp="1"/>
          </p:cNvSpPr>
          <p:nvPr>
            <p:ph sz="quarter" idx="1"/>
          </p:nvPr>
        </p:nvSpPr>
        <p:spPr/>
        <p:txBody>
          <a:bodyPr>
            <a:normAutofit fontScale="92500" lnSpcReduction="20000"/>
          </a:bodyPr>
          <a:lstStyle/>
          <a:p>
            <a:r>
              <a:rPr lang="ru-RU" dirty="0" smtClean="0"/>
              <a:t>Родилась в 1926 году в селе </a:t>
            </a:r>
            <a:r>
              <a:rPr lang="ru-RU" dirty="0" err="1" smtClean="0"/>
              <a:t>Садоменское</a:t>
            </a:r>
            <a:r>
              <a:rPr lang="ru-RU" dirty="0" smtClean="0"/>
              <a:t> Карасукского района НСО. После окончания школы, обучалась на курсах медсестер. В годы ВОВ работала в коммуне «Возрождение» Здвинского района фельдшером. В 1950-м году окончила Новосибирский государственный медицинский институт, специализация: врач – окулист. Послевоенные годы работала в </a:t>
            </a:r>
            <a:r>
              <a:rPr lang="ru-RU" dirty="0" err="1" smtClean="0"/>
              <a:t>Здвинской</a:t>
            </a:r>
            <a:r>
              <a:rPr lang="ru-RU" dirty="0" smtClean="0"/>
              <a:t> районной больнице. </a:t>
            </a:r>
          </a:p>
          <a:p>
            <a:r>
              <a:rPr lang="ru-RU" dirty="0" smtClean="0"/>
              <a:t>Награждена: медаль «За доблестный труд в годы ВОВ 1941-1945 гг.», «Ветеран ВОВ», «Ударник коммунистического труда» (дважды), «Ветеран труда», знак «Отличник здравоохранения».</a:t>
            </a:r>
          </a:p>
          <a:p>
            <a:r>
              <a:rPr lang="ru-RU" dirty="0" smtClean="0"/>
              <a:t>Умерла 26 марта 2014 года.</a:t>
            </a:r>
          </a:p>
          <a:p>
            <a:endParaRPr lang="ru-RU"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Лазарев Петр Александрович</a:t>
            </a:r>
            <a:endParaRPr lang="ru-RU" dirty="0">
              <a:solidFill>
                <a:srgbClr val="C00000"/>
              </a:solidFill>
            </a:endParaRPr>
          </a:p>
        </p:txBody>
      </p:sp>
      <p:pic>
        <p:nvPicPr>
          <p:cNvPr id="5122" name="Picture 2" descr="C:\Users\Андрей\Desktop\тыловики\Лазарев.bmp"/>
          <p:cNvPicPr>
            <a:picLocks noGrp="1" noChangeAspect="1" noChangeArrowheads="1"/>
          </p:cNvPicPr>
          <p:nvPr>
            <p:ph sz="quarter" idx="1"/>
          </p:nvPr>
        </p:nvPicPr>
        <p:blipFill>
          <a:blip r:embed="rId2" cstate="print"/>
          <a:srcRect/>
          <a:stretch>
            <a:fillRect/>
          </a:stretch>
        </p:blipFill>
        <p:spPr bwMode="auto">
          <a:xfrm>
            <a:off x="2959395" y="1527175"/>
            <a:ext cx="3188698" cy="4572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Лазарев Петр Александрович</a:t>
            </a:r>
            <a:endParaRPr lang="ru-RU" dirty="0">
              <a:solidFill>
                <a:srgbClr val="002060"/>
              </a:solidFill>
            </a:endParaRPr>
          </a:p>
        </p:txBody>
      </p:sp>
      <p:sp>
        <p:nvSpPr>
          <p:cNvPr id="3" name="Содержимое 2"/>
          <p:cNvSpPr>
            <a:spLocks noGrp="1"/>
          </p:cNvSpPr>
          <p:nvPr>
            <p:ph sz="quarter" idx="1"/>
          </p:nvPr>
        </p:nvSpPr>
        <p:spPr/>
        <p:txBody>
          <a:bodyPr>
            <a:normAutofit fontScale="92500" lnSpcReduction="20000"/>
          </a:bodyPr>
          <a:lstStyle/>
          <a:p>
            <a:pPr>
              <a:buNone/>
            </a:pPr>
            <a:r>
              <a:rPr lang="ru-RU" dirty="0" smtClean="0"/>
              <a:t> </a:t>
            </a:r>
          </a:p>
          <a:p>
            <a:r>
              <a:rPr lang="ru-RU" dirty="0" smtClean="0"/>
              <a:t>Родился в 1883 году. Окончил педагогическое училище. Учительскую деятельность начал в селе Мамон в 1923 году. В годы ВОВ также работал учителем в школах района учителем математики и физики: в селе </a:t>
            </a:r>
            <a:r>
              <a:rPr lang="ru-RU" dirty="0" err="1" smtClean="0"/>
              <a:t>Щелчиха</a:t>
            </a:r>
            <a:r>
              <a:rPr lang="ru-RU" dirty="0" smtClean="0"/>
              <a:t>, в селе Нижний Чулым, в селе </a:t>
            </a:r>
            <a:r>
              <a:rPr lang="ru-RU" dirty="0" err="1" smtClean="0"/>
              <a:t>Лянино</a:t>
            </a:r>
            <a:r>
              <a:rPr lang="ru-RU" dirty="0" smtClean="0"/>
              <a:t>, в селе Здвинск. В послевоенные годы работал завучем, директором школы. Перед пенсией – в районо. </a:t>
            </a:r>
          </a:p>
          <a:p>
            <a:r>
              <a:rPr lang="ru-RU" dirty="0" smtClean="0"/>
              <a:t>Награжден: медалями «За трудовое отличие», «За доблестный труд», в 1950-м году -  орденом Знак Почета.</a:t>
            </a:r>
          </a:p>
          <a:p>
            <a:r>
              <a:rPr lang="ru-RU" i="1" dirty="0" smtClean="0"/>
              <a:t>Данных о смерти нет.</a:t>
            </a:r>
          </a:p>
          <a:p>
            <a:endParaRPr lang="ru-RU"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C00000"/>
                </a:solidFill>
              </a:rPr>
              <a:t>Легостаев</a:t>
            </a:r>
            <a:r>
              <a:rPr lang="ru-RU" dirty="0" smtClean="0">
                <a:solidFill>
                  <a:srgbClr val="C00000"/>
                </a:solidFill>
              </a:rPr>
              <a:t> Николай Петрович</a:t>
            </a:r>
            <a:endParaRPr lang="ru-RU" dirty="0">
              <a:solidFill>
                <a:srgbClr val="C00000"/>
              </a:solidFill>
            </a:endParaRPr>
          </a:p>
        </p:txBody>
      </p:sp>
      <p:pic>
        <p:nvPicPr>
          <p:cNvPr id="6146" name="Picture 2" descr="C:\Users\Андрей\Desktop\тыловики\Легостаев.bmp"/>
          <p:cNvPicPr>
            <a:picLocks noGrp="1" noChangeAspect="1" noChangeArrowheads="1"/>
          </p:cNvPicPr>
          <p:nvPr>
            <p:ph sz="quarter" idx="1"/>
          </p:nvPr>
        </p:nvPicPr>
        <p:blipFill>
          <a:blip r:embed="rId2" cstate="print"/>
          <a:srcRect/>
          <a:stretch>
            <a:fillRect/>
          </a:stretch>
        </p:blipFill>
        <p:spPr bwMode="auto">
          <a:xfrm>
            <a:off x="3074003" y="1527175"/>
            <a:ext cx="2959481" cy="4572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Легостаев</a:t>
            </a:r>
            <a:r>
              <a:rPr lang="ru-RU" dirty="0" smtClean="0">
                <a:solidFill>
                  <a:srgbClr val="002060"/>
                </a:solidFill>
              </a:rPr>
              <a:t>  Николай Петрович</a:t>
            </a:r>
            <a:endParaRPr lang="ru-RU" dirty="0">
              <a:solidFill>
                <a:srgbClr val="002060"/>
              </a:solidFill>
            </a:endParaRPr>
          </a:p>
        </p:txBody>
      </p:sp>
      <p:sp>
        <p:nvSpPr>
          <p:cNvPr id="3" name="Содержимое 2"/>
          <p:cNvSpPr>
            <a:spLocks noGrp="1"/>
          </p:cNvSpPr>
          <p:nvPr>
            <p:ph sz="quarter" idx="1"/>
          </p:nvPr>
        </p:nvSpPr>
        <p:spPr/>
        <p:txBody>
          <a:bodyPr>
            <a:normAutofit fontScale="92500" lnSpcReduction="20000"/>
          </a:bodyPr>
          <a:lstStyle/>
          <a:p>
            <a:r>
              <a:rPr lang="ru-RU" dirty="0" smtClean="0"/>
              <a:t>Родился в 1929 году в селе Здвинск. Работать начал с 1943 года в колхозе «Красный партизан» разнорабочим. В 1944 году окончил курсы механизаторов. Работал трактористом </a:t>
            </a:r>
            <a:r>
              <a:rPr lang="ru-RU" dirty="0" err="1" smtClean="0"/>
              <a:t>Горносталевской</a:t>
            </a:r>
            <a:r>
              <a:rPr lang="ru-RU" dirty="0" smtClean="0"/>
              <a:t> МТС.</a:t>
            </a:r>
          </a:p>
          <a:p>
            <a:r>
              <a:rPr lang="ru-RU" dirty="0" smtClean="0"/>
              <a:t>Награжден: медалями  «За освоение целинных земель», «За трудовое отличие», «Ударник коммунистического труда» (4 раза), награжден бронзовой медалью ВДНХ (1980 год). Легостаеву Николаю Петровичу было присвоено почетное звание «Заслуженных механизатор сельского хозяйства РСФСР».</a:t>
            </a:r>
          </a:p>
          <a:p>
            <a:r>
              <a:rPr lang="ru-RU" dirty="0" smtClean="0"/>
              <a:t>Умер в августе 1986 года.</a:t>
            </a:r>
          </a:p>
          <a:p>
            <a:endParaRPr lang="ru-RU"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C00000"/>
                </a:solidFill>
              </a:rPr>
              <a:t>Лелюх</a:t>
            </a:r>
            <a:r>
              <a:rPr lang="ru-RU" dirty="0" smtClean="0">
                <a:solidFill>
                  <a:srgbClr val="C00000"/>
                </a:solidFill>
              </a:rPr>
              <a:t> Григорий Иванович</a:t>
            </a:r>
            <a:endParaRPr lang="ru-RU" dirty="0">
              <a:solidFill>
                <a:srgbClr val="C00000"/>
              </a:solidFill>
            </a:endParaRPr>
          </a:p>
        </p:txBody>
      </p:sp>
      <p:pic>
        <p:nvPicPr>
          <p:cNvPr id="7170" name="Picture 2" descr="C:\Users\Андрей\Desktop\тыловики\Лелюх.bmp"/>
          <p:cNvPicPr>
            <a:picLocks noGrp="1" noChangeAspect="1" noChangeArrowheads="1"/>
          </p:cNvPicPr>
          <p:nvPr>
            <p:ph sz="quarter" idx="1"/>
          </p:nvPr>
        </p:nvPicPr>
        <p:blipFill>
          <a:blip r:embed="rId2" cstate="print"/>
          <a:srcRect/>
          <a:stretch>
            <a:fillRect/>
          </a:stretch>
        </p:blipFill>
        <p:spPr bwMode="auto">
          <a:xfrm>
            <a:off x="3028877" y="1527175"/>
            <a:ext cx="3049734" cy="45720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Лелюх</a:t>
            </a:r>
            <a:r>
              <a:rPr lang="ru-RU" dirty="0" smtClean="0">
                <a:solidFill>
                  <a:srgbClr val="002060"/>
                </a:solidFill>
              </a:rPr>
              <a:t> Григорий Иванович</a:t>
            </a:r>
            <a:endParaRPr lang="ru-RU" dirty="0">
              <a:solidFill>
                <a:srgbClr val="002060"/>
              </a:solidFill>
            </a:endParaRPr>
          </a:p>
        </p:txBody>
      </p:sp>
      <p:sp>
        <p:nvSpPr>
          <p:cNvPr id="3" name="Содержимое 2"/>
          <p:cNvSpPr>
            <a:spLocks noGrp="1"/>
          </p:cNvSpPr>
          <p:nvPr>
            <p:ph sz="quarter" idx="1"/>
          </p:nvPr>
        </p:nvSpPr>
        <p:spPr/>
        <p:txBody>
          <a:bodyPr>
            <a:normAutofit fontScale="92500" lnSpcReduction="20000"/>
          </a:bodyPr>
          <a:lstStyle/>
          <a:p>
            <a:r>
              <a:rPr lang="ru-RU" dirty="0" smtClean="0"/>
              <a:t>Родился в 1927 году в деревне Михайловка (Здвинского района). Когда началась ВОВ Григорию было 14 лет. С этих юных лет началась его трудовая жизнь. Работал в </a:t>
            </a:r>
            <a:r>
              <a:rPr lang="ru-RU" dirty="0" err="1" smtClean="0"/>
              <a:t>Петраковском</a:t>
            </a:r>
            <a:r>
              <a:rPr lang="ru-RU" dirty="0" smtClean="0"/>
              <a:t> совхозе. После войны получил высшее образование – Новосибирский сельскохозяйственный институт, по специализации зоотехник. С 1967 года – председатель </a:t>
            </a:r>
            <a:r>
              <a:rPr lang="ru-RU" dirty="0" err="1" smtClean="0"/>
              <a:t>Петраковского</a:t>
            </a:r>
            <a:r>
              <a:rPr lang="ru-RU" dirty="0" smtClean="0"/>
              <a:t> совхоза. Член КПСС с декабря 1961 года. Награжден: орденом Ленина, медалями «За доблестный труд в ознаменование 100-летия рождения В.И.Ленина», «30 лет победы в ВОВ 1941-1945 гг.», «Ветеран труда».</a:t>
            </a:r>
          </a:p>
          <a:p>
            <a:r>
              <a:rPr lang="ru-RU" i="1" dirty="0" smtClean="0"/>
              <a:t>Данных о смерти нет.</a:t>
            </a:r>
          </a:p>
          <a:p>
            <a:endParaRPr lang="ru-RU" dirty="0" smtClean="0"/>
          </a:p>
          <a:p>
            <a:endParaRPr lang="ru-RU"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Максименко Василий Дмитриевич</a:t>
            </a:r>
            <a:endParaRPr lang="ru-RU" dirty="0">
              <a:solidFill>
                <a:srgbClr val="C00000"/>
              </a:solidFill>
            </a:endParaRPr>
          </a:p>
        </p:txBody>
      </p:sp>
      <p:pic>
        <p:nvPicPr>
          <p:cNvPr id="8194" name="Picture 2" descr="C:\Users\Андрей\Desktop\тыловики\Максименко.bmp"/>
          <p:cNvPicPr>
            <a:picLocks noGrp="1" noChangeAspect="1" noChangeArrowheads="1"/>
          </p:cNvPicPr>
          <p:nvPr>
            <p:ph sz="quarter" idx="1"/>
          </p:nvPr>
        </p:nvPicPr>
        <p:blipFill>
          <a:blip r:embed="rId2" cstate="print"/>
          <a:srcRect/>
          <a:stretch>
            <a:fillRect/>
          </a:stretch>
        </p:blipFill>
        <p:spPr bwMode="auto">
          <a:xfrm>
            <a:off x="3039389" y="1527175"/>
            <a:ext cx="3028709" cy="45720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Максименко Василий Дмитриевич</a:t>
            </a:r>
            <a:endParaRPr lang="ru-RU" dirty="0">
              <a:solidFill>
                <a:srgbClr val="002060"/>
              </a:solidFill>
            </a:endParaRPr>
          </a:p>
        </p:txBody>
      </p:sp>
      <p:sp>
        <p:nvSpPr>
          <p:cNvPr id="3" name="Содержимое 2"/>
          <p:cNvSpPr>
            <a:spLocks noGrp="1"/>
          </p:cNvSpPr>
          <p:nvPr>
            <p:ph sz="quarter" idx="1"/>
          </p:nvPr>
        </p:nvSpPr>
        <p:spPr/>
        <p:txBody>
          <a:bodyPr>
            <a:normAutofit fontScale="92500" lnSpcReduction="10000"/>
          </a:bodyPr>
          <a:lstStyle/>
          <a:p>
            <a:r>
              <a:rPr lang="ru-RU" dirty="0" smtClean="0"/>
              <a:t>Родился в 1895 году. Первый председатель сельхозартели «Новый путь» села </a:t>
            </a:r>
            <a:r>
              <a:rPr lang="ru-RU" dirty="0" err="1" smtClean="0"/>
              <a:t>Алексотово</a:t>
            </a:r>
            <a:r>
              <a:rPr lang="ru-RU" dirty="0" smtClean="0"/>
              <a:t>. Благодаря труду и инициативе Василия Дмитриевича в 1935 году в селе </a:t>
            </a:r>
            <a:r>
              <a:rPr lang="ru-RU" dirty="0" err="1" smtClean="0"/>
              <a:t>Алексотово</a:t>
            </a:r>
            <a:r>
              <a:rPr lang="ru-RU" dirty="0" smtClean="0"/>
              <a:t> уже светились лампочки (первые в районе), чуть позже заговорило радио. В 1940 году разбили свой сад, который выручал весь район в первые годы ВОВ. Планировали установить пасеку, но помешала война. В 1942 году колхоз «Новый путь» решил дополнительно дать государству 6300 пудов хлеба. </a:t>
            </a:r>
          </a:p>
          <a:p>
            <a:r>
              <a:rPr lang="ru-RU" dirty="0" smtClean="0"/>
              <a:t>Максименко В.Д. умер в 1944 году.</a:t>
            </a:r>
          </a:p>
          <a:p>
            <a:r>
              <a:rPr lang="ru-RU" i="1" dirty="0" smtClean="0"/>
              <a:t>Данных о награждении нет.</a:t>
            </a:r>
          </a:p>
          <a:p>
            <a:endParaRPr lang="ru-RU"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C00000"/>
                </a:solidFill>
              </a:rPr>
              <a:t>Нестреляй</a:t>
            </a:r>
            <a:r>
              <a:rPr lang="ru-RU" dirty="0" smtClean="0">
                <a:solidFill>
                  <a:srgbClr val="C00000"/>
                </a:solidFill>
              </a:rPr>
              <a:t> Трофим Иванович</a:t>
            </a:r>
            <a:endParaRPr lang="ru-RU" dirty="0">
              <a:solidFill>
                <a:srgbClr val="C00000"/>
              </a:solidFill>
            </a:endParaRPr>
          </a:p>
        </p:txBody>
      </p:sp>
      <p:pic>
        <p:nvPicPr>
          <p:cNvPr id="9218" name="Picture 2" descr="C:\Users\Андрей\Desktop\тыловики\Нестреляй.bmp"/>
          <p:cNvPicPr>
            <a:picLocks noGrp="1" noChangeAspect="1" noChangeArrowheads="1"/>
          </p:cNvPicPr>
          <p:nvPr>
            <p:ph sz="quarter" idx="1"/>
          </p:nvPr>
        </p:nvPicPr>
        <p:blipFill>
          <a:blip r:embed="rId2" cstate="print"/>
          <a:srcRect/>
          <a:stretch>
            <a:fillRect/>
          </a:stretch>
        </p:blipFill>
        <p:spPr bwMode="auto">
          <a:xfrm>
            <a:off x="3051077" y="1569842"/>
            <a:ext cx="3005334" cy="448666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solidFill>
                  <a:srgbClr val="002060"/>
                </a:solidFill>
              </a:rPr>
              <a:t>Бережная Ефросинья </a:t>
            </a:r>
            <a:r>
              <a:rPr lang="ru-RU" dirty="0" err="1" smtClean="0">
                <a:solidFill>
                  <a:srgbClr val="002060"/>
                </a:solidFill>
              </a:rPr>
              <a:t>Лукъяновна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i="1" dirty="0"/>
              <a:t>Механизатор </a:t>
            </a:r>
            <a:r>
              <a:rPr lang="ru-RU" i="1" dirty="0" err="1"/>
              <a:t>Горносталевской</a:t>
            </a:r>
            <a:r>
              <a:rPr lang="ru-RU" i="1" dirty="0"/>
              <a:t>  МТС, Награждена « За </a:t>
            </a:r>
            <a:r>
              <a:rPr lang="ru-RU" i="1" dirty="0" smtClean="0"/>
              <a:t>доблестный </a:t>
            </a:r>
            <a:r>
              <a:rPr lang="ru-RU" i="1" dirty="0"/>
              <a:t>труд в ВОВ 1941-1945 год</a:t>
            </a:r>
            <a:r>
              <a:rPr lang="ru-RU" i="1" dirty="0" smtClean="0"/>
              <a:t>». В годы войны работала на тракторе. После войны продолжила работать в селе </a:t>
            </a:r>
            <a:r>
              <a:rPr lang="ru-RU" i="1" dirty="0" err="1" smtClean="0"/>
              <a:t>Старогорностали</a:t>
            </a:r>
            <a:r>
              <a:rPr lang="ru-RU" i="1" dirty="0" smtClean="0"/>
              <a:t>. Награждена множественными почетными грамотами за труд.</a:t>
            </a:r>
            <a:endParaRPr lang="ru-RU" dirty="0"/>
          </a:p>
          <a:p>
            <a:endParaRPr lang="ru-RU"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Нестреляй</a:t>
            </a:r>
            <a:r>
              <a:rPr lang="ru-RU" dirty="0" smtClean="0">
                <a:solidFill>
                  <a:srgbClr val="002060"/>
                </a:solidFill>
              </a:rPr>
              <a:t> Трофим Иванович</a:t>
            </a:r>
            <a:endParaRPr lang="ru-RU" dirty="0">
              <a:solidFill>
                <a:srgbClr val="002060"/>
              </a:solidFill>
            </a:endParaRPr>
          </a:p>
        </p:txBody>
      </p:sp>
      <p:sp>
        <p:nvSpPr>
          <p:cNvPr id="3" name="Содержимое 2"/>
          <p:cNvSpPr>
            <a:spLocks noGrp="1"/>
          </p:cNvSpPr>
          <p:nvPr>
            <p:ph sz="quarter" idx="1"/>
          </p:nvPr>
        </p:nvSpPr>
        <p:spPr/>
        <p:txBody>
          <a:bodyPr>
            <a:normAutofit lnSpcReduction="10000"/>
          </a:bodyPr>
          <a:lstStyle/>
          <a:p>
            <a:r>
              <a:rPr lang="ru-RU" dirty="0" smtClean="0"/>
              <a:t>Родился в 1907 году в селе Лотошном, Краснозерского района. В 1939 году прошел 6-ти месячные юридические курсы в городе Барнауле. Вступил в ряды КПСС в 1931 году. В 1944 году работает прокурором Здвинского района. После войны его назначили заместителем председателя Здвинского райисполкома. Длительное время работал в качестве заведующего юридической консультацией Здвинского района.</a:t>
            </a:r>
          </a:p>
          <a:p>
            <a:r>
              <a:rPr lang="ru-RU" dirty="0" smtClean="0"/>
              <a:t>Трагически погиб в 1986 году.</a:t>
            </a:r>
          </a:p>
          <a:p>
            <a:r>
              <a:rPr lang="ru-RU" dirty="0" smtClean="0"/>
              <a:t>Данные о наградах отсутствуют.</a:t>
            </a:r>
          </a:p>
          <a:p>
            <a:endParaRPr lang="ru-RU"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Панченко Иван Григорьевич</a:t>
            </a:r>
            <a:endParaRPr lang="ru-RU" dirty="0">
              <a:solidFill>
                <a:srgbClr val="C00000"/>
              </a:solidFill>
            </a:endParaRPr>
          </a:p>
        </p:txBody>
      </p:sp>
      <p:pic>
        <p:nvPicPr>
          <p:cNvPr id="10242" name="Picture 2" descr="C:\Users\Андрей\Desktop\тыловики\панченко.bmp"/>
          <p:cNvPicPr>
            <a:picLocks noGrp="1" noChangeAspect="1" noChangeArrowheads="1"/>
          </p:cNvPicPr>
          <p:nvPr>
            <p:ph sz="quarter" idx="1"/>
          </p:nvPr>
        </p:nvPicPr>
        <p:blipFill>
          <a:blip r:embed="rId2" cstate="print"/>
          <a:srcRect/>
          <a:stretch>
            <a:fillRect/>
          </a:stretch>
        </p:blipFill>
        <p:spPr bwMode="auto">
          <a:xfrm>
            <a:off x="2961161" y="1530218"/>
            <a:ext cx="3185166" cy="4565913"/>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Панченко Иван Григорьевич</a:t>
            </a:r>
            <a:endParaRPr lang="ru-RU" dirty="0">
              <a:solidFill>
                <a:srgbClr val="002060"/>
              </a:solidFill>
            </a:endParaRPr>
          </a:p>
        </p:txBody>
      </p:sp>
      <p:sp>
        <p:nvSpPr>
          <p:cNvPr id="3" name="Содержимое 2"/>
          <p:cNvSpPr>
            <a:spLocks noGrp="1"/>
          </p:cNvSpPr>
          <p:nvPr>
            <p:ph sz="quarter" idx="1"/>
          </p:nvPr>
        </p:nvSpPr>
        <p:spPr/>
        <p:txBody>
          <a:bodyPr>
            <a:normAutofit fontScale="92500" lnSpcReduction="10000"/>
          </a:bodyPr>
          <a:lstStyle/>
          <a:p>
            <a:r>
              <a:rPr lang="ru-RU" dirty="0" smtClean="0"/>
              <a:t>Родился в 1922 году в деревне </a:t>
            </a:r>
            <a:r>
              <a:rPr lang="ru-RU" dirty="0" err="1" smtClean="0"/>
              <a:t>Щелчиха</a:t>
            </a:r>
            <a:r>
              <a:rPr lang="ru-RU" dirty="0" smtClean="0"/>
              <a:t> </a:t>
            </a:r>
            <a:r>
              <a:rPr lang="ru-RU" dirty="0" err="1" smtClean="0"/>
              <a:t>Нижне-Каргатского</a:t>
            </a:r>
            <a:r>
              <a:rPr lang="ru-RU" dirty="0" smtClean="0"/>
              <a:t> (Здвинского) района. С ноября 1940-го года по декабрь 1950 года работал шофером колхоза им. Ворошилова </a:t>
            </a:r>
            <a:r>
              <a:rPr lang="ru-RU" dirty="0" err="1" smtClean="0"/>
              <a:t>Чулымского</a:t>
            </a:r>
            <a:r>
              <a:rPr lang="ru-RU" dirty="0" smtClean="0"/>
              <a:t> сельсовета. Позже работал водителем  и старшим кладовым фермы  в </a:t>
            </a:r>
            <a:r>
              <a:rPr lang="ru-RU" dirty="0" err="1" smtClean="0"/>
              <a:t>Петраковском</a:t>
            </a:r>
            <a:r>
              <a:rPr lang="ru-RU" dirty="0" smtClean="0"/>
              <a:t> совхозе. В 1983 году ушел на пенсию.</a:t>
            </a:r>
          </a:p>
          <a:p>
            <a:r>
              <a:rPr lang="ru-RU" dirty="0" smtClean="0"/>
              <a:t>Награжден: орденом Трудового Красного Знамени, медалями «За освоение целинных земель», «За доблестный труд в ознаменование 100-летия со дня рождения В.И. Ленина», «Ветеран труда». Занесен в Книгу Почета.</a:t>
            </a:r>
          </a:p>
          <a:p>
            <a:r>
              <a:rPr lang="ru-RU" i="1" dirty="0" smtClean="0"/>
              <a:t>Данные о смерти отсутствуют.</a:t>
            </a:r>
          </a:p>
          <a:p>
            <a:endParaRPr lang="ru-RU"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C00000"/>
                </a:solidFill>
              </a:rPr>
              <a:t>Подусенко</a:t>
            </a:r>
            <a:r>
              <a:rPr lang="ru-RU" dirty="0" smtClean="0">
                <a:solidFill>
                  <a:srgbClr val="C00000"/>
                </a:solidFill>
              </a:rPr>
              <a:t> Иван Ефимович</a:t>
            </a:r>
            <a:endParaRPr lang="ru-RU" dirty="0">
              <a:solidFill>
                <a:srgbClr val="C00000"/>
              </a:solidFill>
            </a:endParaRPr>
          </a:p>
        </p:txBody>
      </p:sp>
      <p:pic>
        <p:nvPicPr>
          <p:cNvPr id="11266" name="Picture 2" descr="C:\Users\Андрей\Desktop\тыловики\Подусенко.bmp"/>
          <p:cNvPicPr>
            <a:picLocks noGrp="1" noChangeAspect="1" noChangeArrowheads="1"/>
          </p:cNvPicPr>
          <p:nvPr>
            <p:ph sz="quarter" idx="1"/>
          </p:nvPr>
        </p:nvPicPr>
        <p:blipFill>
          <a:blip r:embed="rId2" cstate="print"/>
          <a:srcRect/>
          <a:stretch>
            <a:fillRect/>
          </a:stretch>
        </p:blipFill>
        <p:spPr bwMode="auto">
          <a:xfrm>
            <a:off x="3039180" y="1527175"/>
            <a:ext cx="3029127" cy="4572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Подусенко</a:t>
            </a:r>
            <a:r>
              <a:rPr lang="ru-RU" dirty="0" smtClean="0">
                <a:solidFill>
                  <a:srgbClr val="002060"/>
                </a:solidFill>
              </a:rPr>
              <a:t> Иван Ефимович</a:t>
            </a:r>
            <a:endParaRPr lang="ru-RU" dirty="0">
              <a:solidFill>
                <a:srgbClr val="002060"/>
              </a:solidFill>
            </a:endParaRPr>
          </a:p>
        </p:txBody>
      </p:sp>
      <p:sp>
        <p:nvSpPr>
          <p:cNvPr id="3" name="Содержимое 2"/>
          <p:cNvSpPr>
            <a:spLocks noGrp="1"/>
          </p:cNvSpPr>
          <p:nvPr>
            <p:ph sz="quarter" idx="1"/>
          </p:nvPr>
        </p:nvSpPr>
        <p:spPr/>
        <p:txBody>
          <a:bodyPr>
            <a:normAutofit lnSpcReduction="10000"/>
          </a:bodyPr>
          <a:lstStyle/>
          <a:p>
            <a:r>
              <a:rPr lang="ru-RU" dirty="0" smtClean="0"/>
              <a:t>Родился в 1905году в Полтавской области. С 1934 по 1942 год – председатель колхоза им. Кирова село </a:t>
            </a:r>
            <a:r>
              <a:rPr lang="ru-RU" dirty="0" err="1" smtClean="0"/>
              <a:t>Барлакуль</a:t>
            </a:r>
            <a:r>
              <a:rPr lang="ru-RU" dirty="0" smtClean="0"/>
              <a:t> Здвинского района. С августа 1942 года – участник ВОВ. После войны работал председателем колхоза «Второй </a:t>
            </a:r>
            <a:r>
              <a:rPr lang="ru-RU" dirty="0" err="1" smtClean="0"/>
              <a:t>большевитский</a:t>
            </a:r>
            <a:r>
              <a:rPr lang="ru-RU" dirty="0" smtClean="0"/>
              <a:t> сев» </a:t>
            </a:r>
            <a:r>
              <a:rPr lang="ru-RU" dirty="0" err="1" smtClean="0"/>
              <a:t>Долгоозерского</a:t>
            </a:r>
            <a:r>
              <a:rPr lang="ru-RU" dirty="0" smtClean="0"/>
              <a:t> сельсовета. </a:t>
            </a:r>
          </a:p>
          <a:p>
            <a:r>
              <a:rPr lang="ru-RU" dirty="0" smtClean="0"/>
              <a:t>Награжден: медалями  «За трудовое отличие», «За оборону города Ленинграда», «За победу над Германией в Великой Отечественной войне 1941-1945 гг.»,  орденом Красной Звезды.</a:t>
            </a:r>
          </a:p>
          <a:p>
            <a:r>
              <a:rPr lang="ru-RU" dirty="0" smtClean="0"/>
              <a:t>Умер 4 апреля 1956 года.</a:t>
            </a:r>
          </a:p>
          <a:p>
            <a:endParaRPr lang="ru-RU"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Сапрыкин Василий Никифорович</a:t>
            </a:r>
            <a:endParaRPr lang="ru-RU" dirty="0">
              <a:solidFill>
                <a:srgbClr val="C00000"/>
              </a:solidFill>
            </a:endParaRPr>
          </a:p>
        </p:txBody>
      </p:sp>
      <p:pic>
        <p:nvPicPr>
          <p:cNvPr id="12290" name="Picture 2" descr="C:\Users\Андрей\Desktop\тыловики\Сапрыкин.bmp"/>
          <p:cNvPicPr>
            <a:picLocks noGrp="1" noChangeAspect="1" noChangeArrowheads="1"/>
          </p:cNvPicPr>
          <p:nvPr>
            <p:ph sz="quarter" idx="1"/>
          </p:nvPr>
        </p:nvPicPr>
        <p:blipFill>
          <a:blip r:embed="rId2" cstate="print"/>
          <a:srcRect/>
          <a:stretch>
            <a:fillRect/>
          </a:stretch>
        </p:blipFill>
        <p:spPr bwMode="auto">
          <a:xfrm>
            <a:off x="3059832" y="2007231"/>
            <a:ext cx="3240359" cy="4014057"/>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Сапрыкин Василий Никифорович</a:t>
            </a:r>
            <a:endParaRPr lang="ru-RU" dirty="0">
              <a:solidFill>
                <a:srgbClr val="002060"/>
              </a:solidFill>
            </a:endParaRPr>
          </a:p>
        </p:txBody>
      </p:sp>
      <p:sp>
        <p:nvSpPr>
          <p:cNvPr id="3" name="Содержимое 2"/>
          <p:cNvSpPr>
            <a:spLocks noGrp="1"/>
          </p:cNvSpPr>
          <p:nvPr>
            <p:ph sz="quarter" idx="1"/>
          </p:nvPr>
        </p:nvSpPr>
        <p:spPr/>
        <p:txBody>
          <a:bodyPr>
            <a:normAutofit fontScale="85000" lnSpcReduction="20000"/>
          </a:bodyPr>
          <a:lstStyle/>
          <a:p>
            <a:r>
              <a:rPr lang="ru-RU" dirty="0" smtClean="0"/>
              <a:t>Родился в 1907 году в селе Волчанка </a:t>
            </a:r>
            <a:r>
              <a:rPr lang="ru-RU" dirty="0" err="1" smtClean="0"/>
              <a:t>Доволенского</a:t>
            </a:r>
            <a:r>
              <a:rPr lang="ru-RU" dirty="0" smtClean="0"/>
              <a:t> района. Окончил 4 класса. В 1932 году переехал в </a:t>
            </a:r>
            <a:r>
              <a:rPr lang="ru-RU" dirty="0" err="1" smtClean="0"/>
              <a:t>Здвинский</a:t>
            </a:r>
            <a:r>
              <a:rPr lang="ru-RU" dirty="0" smtClean="0"/>
              <a:t> район. С 1933 года работал бригадиром полеводства в </a:t>
            </a:r>
            <a:r>
              <a:rPr lang="ru-RU" dirty="0" err="1" smtClean="0"/>
              <a:t>Верх-Каргатском</a:t>
            </a:r>
            <a:r>
              <a:rPr lang="ru-RU" dirty="0" smtClean="0"/>
              <a:t> совхозе Здвинского района, позже  - управляющим фермы этого же совхоза. В 1940-м году Василий Никифорович исполняет обязанности инструктора РК ВКП(б) в селе Здвинск. С августа 1941 года – заместитель директора совхоза №299. С 1942 по 1955 год занимал должность директора </a:t>
            </a:r>
            <a:r>
              <a:rPr lang="ru-RU" dirty="0" err="1" smtClean="0"/>
              <a:t>Верх-Каргатского</a:t>
            </a:r>
            <a:r>
              <a:rPr lang="ru-RU" dirty="0" smtClean="0"/>
              <a:t> совхоза. В 1967 году ушел на пенсию. </a:t>
            </a:r>
          </a:p>
          <a:p>
            <a:r>
              <a:rPr lang="ru-RU" dirty="0" smtClean="0"/>
              <a:t>Награжден: медалями: «За доблестный труд в годы ВОВ 1941-1945 гг.», «За доблестный труд в ознаменование 100-летия со дня рождения В.И. Ленина», «За освоение целинных земель», «40 лет Победы в ВОВ 1941-1945 гг.»</a:t>
            </a:r>
          </a:p>
          <a:p>
            <a:r>
              <a:rPr lang="ru-RU" i="1" dirty="0" smtClean="0"/>
              <a:t>Данные о смерти отсутствуют.</a:t>
            </a:r>
          </a:p>
          <a:p>
            <a:endParaRPr lang="ru-RU"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C00000"/>
                </a:solidFill>
              </a:rPr>
              <a:t>Шаблей</a:t>
            </a:r>
            <a:r>
              <a:rPr lang="ru-RU" dirty="0" smtClean="0">
                <a:solidFill>
                  <a:srgbClr val="C00000"/>
                </a:solidFill>
              </a:rPr>
              <a:t> Петр Максимович</a:t>
            </a:r>
            <a:endParaRPr lang="ru-RU" dirty="0">
              <a:solidFill>
                <a:srgbClr val="C00000"/>
              </a:solidFill>
            </a:endParaRPr>
          </a:p>
        </p:txBody>
      </p:sp>
      <p:pic>
        <p:nvPicPr>
          <p:cNvPr id="13314" name="Picture 2" descr="C:\Users\Андрей\Desktop\тыловики\Шаблей.bmp"/>
          <p:cNvPicPr>
            <a:picLocks noGrp="1" noChangeAspect="1" noChangeArrowheads="1"/>
          </p:cNvPicPr>
          <p:nvPr>
            <p:ph sz="quarter" idx="1"/>
          </p:nvPr>
        </p:nvPicPr>
        <p:blipFill>
          <a:blip r:embed="rId2" cstate="print"/>
          <a:srcRect/>
          <a:stretch>
            <a:fillRect/>
          </a:stretch>
        </p:blipFill>
        <p:spPr bwMode="auto">
          <a:xfrm>
            <a:off x="3099261" y="1527175"/>
            <a:ext cx="2908965" cy="45720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Шаблей</a:t>
            </a:r>
            <a:r>
              <a:rPr lang="ru-RU" dirty="0" smtClean="0">
                <a:solidFill>
                  <a:srgbClr val="002060"/>
                </a:solidFill>
              </a:rPr>
              <a:t> Петр Максимович</a:t>
            </a:r>
            <a:endParaRPr lang="ru-RU" dirty="0">
              <a:solidFill>
                <a:srgbClr val="002060"/>
              </a:solidFill>
            </a:endParaRPr>
          </a:p>
        </p:txBody>
      </p:sp>
      <p:sp>
        <p:nvSpPr>
          <p:cNvPr id="3" name="Содержимое 2"/>
          <p:cNvSpPr>
            <a:spLocks noGrp="1"/>
          </p:cNvSpPr>
          <p:nvPr>
            <p:ph sz="quarter" idx="1"/>
          </p:nvPr>
        </p:nvSpPr>
        <p:spPr/>
        <p:txBody>
          <a:bodyPr>
            <a:normAutofit fontScale="85000" lnSpcReduction="20000"/>
          </a:bodyPr>
          <a:lstStyle/>
          <a:p>
            <a:r>
              <a:rPr lang="ru-RU" dirty="0" smtClean="0"/>
              <a:t>Родился в 1913 году. В 1938 году вступил в партию. Работал в колхозе трактористом. В 1941 году 30 июня был призван в Армию. После прохождения  трехмесячных курсов в школе военных инженеров, Петр Максимович был на фронте. Воевал в составе артиллерийского полка. В 1942 году был тяжело ранен и контужен. </a:t>
            </a:r>
          </a:p>
          <a:p>
            <a:r>
              <a:rPr lang="ru-RU" dirty="0" smtClean="0"/>
              <a:t>После госпиталя возвращается в </a:t>
            </a:r>
            <a:r>
              <a:rPr lang="ru-RU" dirty="0" err="1" smtClean="0"/>
              <a:t>Сарыбалыкский</a:t>
            </a:r>
            <a:r>
              <a:rPr lang="ru-RU" dirty="0" smtClean="0"/>
              <a:t> колхоз и отдает все силы на трудовом фронте. Внес большой вклад и в годы поднятия целины.</a:t>
            </a:r>
          </a:p>
          <a:p>
            <a:r>
              <a:rPr lang="ru-RU" dirty="0" smtClean="0"/>
              <a:t>Награжден  медалями : «За отвагу», «За доблестный труд в годы ВОВ 1941-1945 гг.», «За освоение целинных земель», «ВДНХ». За труд награжден орденом Трудового Красного Знамени.</a:t>
            </a:r>
          </a:p>
          <a:p>
            <a:r>
              <a:rPr lang="ru-RU" i="1" dirty="0" smtClean="0"/>
              <a:t>Данных о смерти нет.</a:t>
            </a:r>
          </a:p>
          <a:p>
            <a:endParaRPr lang="ru-RU"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Шуваева Мария Алексеевна</a:t>
            </a:r>
            <a:endParaRPr lang="ru-RU" dirty="0">
              <a:solidFill>
                <a:srgbClr val="C00000"/>
              </a:solidFill>
            </a:endParaRPr>
          </a:p>
        </p:txBody>
      </p:sp>
      <p:pic>
        <p:nvPicPr>
          <p:cNvPr id="14338" name="Picture 2" descr="C:\Users\Андрей\Desktop\тыловики\шуваева.bmp"/>
          <p:cNvPicPr>
            <a:picLocks noGrp="1" noChangeAspect="1" noChangeArrowheads="1"/>
          </p:cNvPicPr>
          <p:nvPr>
            <p:ph sz="quarter" idx="1"/>
          </p:nvPr>
        </p:nvPicPr>
        <p:blipFill>
          <a:blip r:embed="rId2" cstate="print"/>
          <a:srcRect/>
          <a:stretch>
            <a:fillRect/>
          </a:stretch>
        </p:blipFill>
        <p:spPr bwMode="auto">
          <a:xfrm>
            <a:off x="2987824" y="1844824"/>
            <a:ext cx="3600400" cy="410445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smtClean="0">
                <a:solidFill>
                  <a:srgbClr val="C00000"/>
                </a:solidFill>
              </a:rPr>
              <a:t>Дядюк</a:t>
            </a:r>
            <a:r>
              <a:rPr lang="ru-RU" b="1" dirty="0" smtClean="0">
                <a:solidFill>
                  <a:srgbClr val="C00000"/>
                </a:solidFill>
              </a:rPr>
              <a:t> Анна Гавриловна</a:t>
            </a:r>
            <a:endParaRPr lang="ru-RU" b="1" dirty="0">
              <a:solidFill>
                <a:srgbClr val="C00000"/>
              </a:solidFill>
            </a:endParaRPr>
          </a:p>
        </p:txBody>
      </p:sp>
      <p:pic>
        <p:nvPicPr>
          <p:cNvPr id="2050" name="Picture 2" descr="C:\Users\Андрей\Desktop\жт\Скан_20200218 (10).bmp"/>
          <p:cNvPicPr>
            <a:picLocks noGrp="1" noChangeAspect="1" noChangeArrowheads="1"/>
          </p:cNvPicPr>
          <p:nvPr>
            <p:ph sz="quarter" idx="1"/>
          </p:nvPr>
        </p:nvPicPr>
        <p:blipFill>
          <a:blip r:embed="rId2" cstate="print"/>
          <a:stretch>
            <a:fillRect/>
          </a:stretch>
        </p:blipFill>
        <p:spPr bwMode="auto">
          <a:xfrm>
            <a:off x="2980484" y="1549926"/>
            <a:ext cx="3146519" cy="4526498"/>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Шуваева Мария Алексеевна</a:t>
            </a:r>
            <a:endParaRPr lang="ru-RU" dirty="0">
              <a:solidFill>
                <a:srgbClr val="002060"/>
              </a:solidFill>
            </a:endParaRPr>
          </a:p>
        </p:txBody>
      </p:sp>
      <p:sp>
        <p:nvSpPr>
          <p:cNvPr id="3" name="Содержимое 2"/>
          <p:cNvSpPr>
            <a:spLocks noGrp="1"/>
          </p:cNvSpPr>
          <p:nvPr>
            <p:ph sz="quarter" idx="1"/>
          </p:nvPr>
        </p:nvSpPr>
        <p:spPr/>
        <p:txBody>
          <a:bodyPr>
            <a:normAutofit fontScale="85000" lnSpcReduction="20000"/>
          </a:bodyPr>
          <a:lstStyle/>
          <a:p>
            <a:r>
              <a:rPr lang="ru-RU" dirty="0" smtClean="0"/>
              <a:t>Родилась в 1925 году в селе Урень, Ульяновской области. Окончила Куйбышевское педагогическое училище НСО по специальности – учитель начальных классов. 20 августа 1942 года принята на работу в </a:t>
            </a:r>
            <a:r>
              <a:rPr lang="ru-RU" dirty="0" err="1" smtClean="0"/>
              <a:t>Немковскую</a:t>
            </a:r>
            <a:r>
              <a:rPr lang="ru-RU" dirty="0" smtClean="0"/>
              <a:t> школу. В октябре 1944 года в </a:t>
            </a:r>
            <a:r>
              <a:rPr lang="ru-RU" dirty="0" err="1" smtClean="0"/>
              <a:t>Верх-Каргатскую</a:t>
            </a:r>
            <a:r>
              <a:rPr lang="ru-RU" dirty="0" smtClean="0"/>
              <a:t> школу учителем начальных классов. После войны, в 1948 году Мария Алексеевна работает в </a:t>
            </a:r>
            <a:r>
              <a:rPr lang="ru-RU" dirty="0" err="1" smtClean="0"/>
              <a:t>Здвинской</a:t>
            </a:r>
            <a:r>
              <a:rPr lang="ru-RU" dirty="0" smtClean="0"/>
              <a:t> школе сельской молодежи. Работала в </a:t>
            </a:r>
            <a:r>
              <a:rPr lang="ru-RU" dirty="0" err="1" smtClean="0"/>
              <a:t>Верх-Урюмской</a:t>
            </a:r>
            <a:r>
              <a:rPr lang="ru-RU" dirty="0" smtClean="0"/>
              <a:t>, </a:t>
            </a:r>
            <a:r>
              <a:rPr lang="ru-RU" dirty="0" err="1" smtClean="0"/>
              <a:t>Горносталевской</a:t>
            </a:r>
            <a:r>
              <a:rPr lang="ru-RU" dirty="0" smtClean="0"/>
              <a:t>, </a:t>
            </a:r>
            <a:r>
              <a:rPr lang="ru-RU" dirty="0" err="1" smtClean="0"/>
              <a:t>в</a:t>
            </a:r>
            <a:r>
              <a:rPr lang="ru-RU" dirty="0" smtClean="0"/>
              <a:t> </a:t>
            </a:r>
            <a:r>
              <a:rPr lang="ru-RU" dirty="0" err="1" smtClean="0"/>
              <a:t>Здвинской</a:t>
            </a:r>
            <a:r>
              <a:rPr lang="ru-RU" dirty="0" smtClean="0"/>
              <a:t>  школах. В 1979 году ушла на пенсию. </a:t>
            </a:r>
          </a:p>
          <a:p>
            <a:r>
              <a:rPr lang="ru-RU" dirty="0" smtClean="0"/>
              <a:t>Награждена: медалями «За трудовое отличие», «За долголетний добросовестный труд», «За доблестный труд в годы ВОВ 1941-1945 гг.», «Ветеран труда»; знаком – Отличник народного просвещения.</a:t>
            </a:r>
          </a:p>
          <a:p>
            <a:r>
              <a:rPr lang="ru-RU" i="1" dirty="0" smtClean="0"/>
              <a:t>Данные о смерти отсутствуют.</a:t>
            </a:r>
          </a:p>
          <a:p>
            <a:endParaRPr lang="ru-RU"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C00000"/>
                </a:solidFill>
              </a:rPr>
              <a:t>Болтухина</a:t>
            </a:r>
            <a:r>
              <a:rPr lang="ru-RU" dirty="0" smtClean="0">
                <a:solidFill>
                  <a:srgbClr val="C00000"/>
                </a:solidFill>
              </a:rPr>
              <a:t> Мария Ивановна</a:t>
            </a:r>
            <a:endParaRPr lang="ru-RU" dirty="0">
              <a:solidFill>
                <a:srgbClr val="C00000"/>
              </a:solidFill>
            </a:endParaRPr>
          </a:p>
        </p:txBody>
      </p:sp>
      <p:pic>
        <p:nvPicPr>
          <p:cNvPr id="15362" name="Picture 2" descr="C:\Users\Андрей\Desktop\Болтухина.bmp"/>
          <p:cNvPicPr>
            <a:picLocks noGrp="1" noChangeAspect="1" noChangeArrowheads="1"/>
          </p:cNvPicPr>
          <p:nvPr>
            <p:ph sz="quarter" idx="1"/>
          </p:nvPr>
        </p:nvPicPr>
        <p:blipFill>
          <a:blip r:embed="rId2" cstate="print"/>
          <a:srcRect/>
          <a:stretch>
            <a:fillRect/>
          </a:stretch>
        </p:blipFill>
        <p:spPr bwMode="auto">
          <a:xfrm>
            <a:off x="3081897" y="1527175"/>
            <a:ext cx="2943693" cy="4572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Болтухина</a:t>
            </a:r>
            <a:r>
              <a:rPr lang="ru-RU" dirty="0" smtClean="0"/>
              <a:t> Мария Ивановна</a:t>
            </a:r>
            <a:endParaRPr lang="ru-RU" dirty="0"/>
          </a:p>
        </p:txBody>
      </p:sp>
      <p:sp>
        <p:nvSpPr>
          <p:cNvPr id="3" name="Содержимое 2"/>
          <p:cNvSpPr>
            <a:spLocks noGrp="1"/>
          </p:cNvSpPr>
          <p:nvPr>
            <p:ph sz="quarter" idx="1"/>
          </p:nvPr>
        </p:nvSpPr>
        <p:spPr/>
        <p:txBody>
          <a:bodyPr>
            <a:normAutofit fontScale="92500" lnSpcReduction="20000"/>
          </a:bodyPr>
          <a:lstStyle/>
          <a:p>
            <a:r>
              <a:rPr lang="ru-RU" dirty="0" smtClean="0"/>
              <a:t>Родилась в 1928 в селе </a:t>
            </a:r>
            <a:r>
              <a:rPr lang="ru-RU" dirty="0" err="1" smtClean="0"/>
              <a:t>Верх-Урюм</a:t>
            </a:r>
            <a:r>
              <a:rPr lang="ru-RU" dirty="0" smtClean="0"/>
              <a:t> Здвинского района. Росла в крестьянской семье. С ранних детских лет ходила на работу вместе с матерью, а с1944 года самостоятельно трудилась в колхозе. В военные годы и послевоенные годы Мария Ивановна работала скотником на откормке крупного рогатого скота. Было очень тяжело, работали без выходных. С 1959 года и до выхода на пенсию Мария Ивановна работала телятницей в колхозе «Заветы Ленина». Награды: орден Трудового Красного Знамени, орден Дружбы народов, бронзовая медаль ВДНХ СССР и другие знаки отличия.</a:t>
            </a:r>
          </a:p>
          <a:p>
            <a:r>
              <a:rPr lang="ru-RU" i="1" dirty="0" smtClean="0"/>
              <a:t>Данных о смерти нет.</a:t>
            </a:r>
          </a:p>
          <a:p>
            <a:endParaRPr lang="ru-RU"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quarter" idx="1"/>
          </p:nvPr>
        </p:nvSpPr>
        <p:spPr/>
        <p:txBody>
          <a:bodyPr/>
          <a:lstStyle/>
          <a:p>
            <a:r>
              <a:rPr lang="ru-RU" dirty="0" smtClean="0"/>
              <a:t>Материалы представлены МКУК «</a:t>
            </a:r>
            <a:r>
              <a:rPr lang="ru-RU" dirty="0" err="1" smtClean="0"/>
              <a:t>Здвинский</a:t>
            </a:r>
            <a:r>
              <a:rPr lang="ru-RU" dirty="0" smtClean="0"/>
              <a:t> районный музей боевой и трудовой славы» </a:t>
            </a:r>
            <a:r>
              <a:rPr lang="ru-RU" sz="2400" dirty="0" smtClean="0"/>
              <a:t>( ул. Здвинского, 26, с.Здвинск, </a:t>
            </a:r>
            <a:r>
              <a:rPr lang="ru-RU" sz="2400" dirty="0" err="1" smtClean="0"/>
              <a:t>Здвинский</a:t>
            </a:r>
            <a:r>
              <a:rPr lang="ru-RU" sz="2400" dirty="0" smtClean="0"/>
              <a:t> район, НСО)</a:t>
            </a:r>
          </a:p>
          <a:p>
            <a:r>
              <a:rPr lang="ru-RU" sz="2800" dirty="0" smtClean="0"/>
              <a:t>Дополнительную информацию можно взять из источника: </a:t>
            </a:r>
            <a:r>
              <a:rPr lang="ru-RU" sz="2400" dirty="0" smtClean="0"/>
              <a:t>книга «Земляки. Тыл - фронту!», Новосибирск, 2010 год; исторический альманах «Возращение к памяти», книга 1, автор – составитель Старостин С.Ф., изд. «Наука», Новосибирск, 2001 год</a:t>
            </a:r>
            <a:endParaRPr lang="ru-RU"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rgbClr val="002060"/>
                </a:solidFill>
              </a:rPr>
              <a:t>Дедюк</a:t>
            </a:r>
            <a:r>
              <a:rPr lang="ru-RU" dirty="0" smtClean="0">
                <a:solidFill>
                  <a:srgbClr val="002060"/>
                </a:solidFill>
              </a:rPr>
              <a:t> Анна Гавриловна</a:t>
            </a:r>
            <a:endParaRPr lang="ru-RU" dirty="0">
              <a:solidFill>
                <a:srgbClr val="002060"/>
              </a:solidFill>
            </a:endParaRPr>
          </a:p>
        </p:txBody>
      </p:sp>
      <p:sp>
        <p:nvSpPr>
          <p:cNvPr id="3" name="Содержимое 2"/>
          <p:cNvSpPr>
            <a:spLocks noGrp="1"/>
          </p:cNvSpPr>
          <p:nvPr>
            <p:ph sz="quarter" idx="1"/>
          </p:nvPr>
        </p:nvSpPr>
        <p:spPr/>
        <p:txBody>
          <a:bodyPr/>
          <a:lstStyle/>
          <a:p>
            <a:r>
              <a:rPr lang="ru-RU" i="1" dirty="0"/>
              <a:t>Родилась в 1916году в селе Нижний- Чулым. В1930 году начала работать телятницей в колхозе «Пролетарий» (с. Н- Чулым). В годы войны и после военные работала комбайнером. Награждена медалью «За доблестный труд в годы ВОВ», в 1975году- медалью «Тридцать лет Победы в ВОВ 1941-1945 года».</a:t>
            </a:r>
            <a:endParaRPr lang="ru-RU" dirty="0"/>
          </a:p>
          <a:p>
            <a:endParaRPr lang="ru-RU"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643</TotalTime>
  <Words>3099</Words>
  <Application>Microsoft Office PowerPoint</Application>
  <PresentationFormat>Экран (4:3)</PresentationFormat>
  <Paragraphs>171</Paragraphs>
  <Slides>83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83</vt:i4>
      </vt:variant>
    </vt:vector>
  </HeadingPairs>
  <TitlesOfParts>
    <vt:vector size="87" baseType="lpstr">
      <vt:lpstr>Georgia</vt:lpstr>
      <vt:lpstr>Wingdings</vt:lpstr>
      <vt:lpstr>Wingdings 2</vt:lpstr>
      <vt:lpstr>Официальная</vt:lpstr>
      <vt:lpstr>МКУК «Здвинский районный музей боевой и трудовой славы» </vt:lpstr>
      <vt:lpstr>Задачи,  поставленные при работе над проектом «Подвиг села»</vt:lpstr>
      <vt:lpstr>Неизмеримый вклад в Победу</vt:lpstr>
      <vt:lpstr>Артюх Анастасия Ивановна</vt:lpstr>
      <vt:lpstr>Артюх Анастасия Ивановна</vt:lpstr>
      <vt:lpstr>Бережная Ефросинья Лукъяновна</vt:lpstr>
      <vt:lpstr>Бережная Ефросинья Лукъяновна</vt:lpstr>
      <vt:lpstr>Дядюк Анна Гавриловна</vt:lpstr>
      <vt:lpstr>Дедюк Анна Гавриловна</vt:lpstr>
      <vt:lpstr>Жукова Нина Степановна</vt:lpstr>
      <vt:lpstr>Жукова Нина Степановна</vt:lpstr>
      <vt:lpstr>Зверева Екатерина Семеновна</vt:lpstr>
      <vt:lpstr>Зверева Екатерина Семеновна</vt:lpstr>
      <vt:lpstr>Кривошапова Ульяна Никифоровна</vt:lpstr>
      <vt:lpstr>Кривошапова Ульяна Никифоровна</vt:lpstr>
      <vt:lpstr>Кондрашкина Анна Никифоровна</vt:lpstr>
      <vt:lpstr>Кондрашкина Анна Никифоровна</vt:lpstr>
      <vt:lpstr>Кузнецова Любовь Матвеевна</vt:lpstr>
      <vt:lpstr>Кузнецова Любовь Матвеевна</vt:lpstr>
      <vt:lpstr>Камыш Анисья Константиновна</vt:lpstr>
      <vt:lpstr>Камыш Анисья Константиновна</vt:lpstr>
      <vt:lpstr>Прохорова Евдокия Борисовна</vt:lpstr>
      <vt:lpstr>Прохорова Евдокия Борисовна</vt:lpstr>
      <vt:lpstr>Хомович Матрена Гордеевна</vt:lpstr>
      <vt:lpstr>Хомович Матрена Гордеевна</vt:lpstr>
      <vt:lpstr>Касьянова Мария Васильевна</vt:lpstr>
      <vt:lpstr>Касьянова Мария Васильевна</vt:lpstr>
      <vt:lpstr>Женщины – механизаторы Горносталевской МТС в годы ВОВ </vt:lpstr>
      <vt:lpstr>Столяренко Лукерья Трофимовна</vt:lpstr>
      <vt:lpstr>Столяренко Лукерья Трофимовна</vt:lpstr>
      <vt:lpstr>Усольцева Клавдия Федоровна</vt:lpstr>
      <vt:lpstr>Усольцева Клавдия Федоровна</vt:lpstr>
      <vt:lpstr>Чесова Мария Авакумовна</vt:lpstr>
      <vt:lpstr>Чесова Мария Авакумовна</vt:lpstr>
      <vt:lpstr>Шмакова Екатерина Григорьевна</vt:lpstr>
      <vt:lpstr>Шмакова Екатерина Григорьевна</vt:lpstr>
      <vt:lpstr>Хорина Мария Тимофеевна</vt:lpstr>
      <vt:lpstr>Хорина Мария Тимофеевна</vt:lpstr>
      <vt:lpstr>Шкуропатских Екатерина Степановна</vt:lpstr>
      <vt:lpstr>Шкуропатских Екатерина Степановна</vt:lpstr>
      <vt:lpstr>Ефимова Анастасия Григорьевна</vt:lpstr>
      <vt:lpstr>Ефимова Анастасия Григорьевна</vt:lpstr>
      <vt:lpstr>Медникова Анна Петровна</vt:lpstr>
      <vt:lpstr>Медникова Анна Петровна</vt:lpstr>
      <vt:lpstr>Марченко Мария Мироновна</vt:lpstr>
      <vt:lpstr>Марченко Мария Мироновна</vt:lpstr>
      <vt:lpstr>Михайлова Анна Ефимовна</vt:lpstr>
      <vt:lpstr>Михайлова Анна Ефимовна</vt:lpstr>
      <vt:lpstr>Панарина Александра Фирсовна</vt:lpstr>
      <vt:lpstr>Панарина Александра Фирсовна</vt:lpstr>
      <vt:lpstr>Яньшина Александра Пахомовна</vt:lpstr>
      <vt:lpstr>Яньшина Александра Пахомовна</vt:lpstr>
      <vt:lpstr>Анцибарова Ольга</vt:lpstr>
      <vt:lpstr>Анцибарова Ольга</vt:lpstr>
      <vt:lpstr>Глущенко Дмитрий Григорьевич</vt:lpstr>
      <vt:lpstr>Глущенко Дмитрий Григорьевич</vt:lpstr>
      <vt:lpstr>Довгаль Василий Денисович</vt:lpstr>
      <vt:lpstr>Довгаль Василий Денисович</vt:lpstr>
      <vt:lpstr>Кущенко Надежда Александровна</vt:lpstr>
      <vt:lpstr>Кущенко Надежда Александровна</vt:lpstr>
      <vt:lpstr>Лазарев Петр Александрович</vt:lpstr>
      <vt:lpstr>Лазарев Петр Александрович</vt:lpstr>
      <vt:lpstr>Легостаев Николай Петрович</vt:lpstr>
      <vt:lpstr>Легостаев  Николай Петрович</vt:lpstr>
      <vt:lpstr>Лелюх Григорий Иванович</vt:lpstr>
      <vt:lpstr>Лелюх Григорий Иванович</vt:lpstr>
      <vt:lpstr>Максименко Василий Дмитриевич</vt:lpstr>
      <vt:lpstr>Максименко Василий Дмитриевич</vt:lpstr>
      <vt:lpstr>Нестреляй Трофим Иванович</vt:lpstr>
      <vt:lpstr>Нестреляй Трофим Иванович</vt:lpstr>
      <vt:lpstr>Панченко Иван Григорьевич</vt:lpstr>
      <vt:lpstr>Панченко Иван Григорьевич</vt:lpstr>
      <vt:lpstr>Подусенко Иван Ефимович</vt:lpstr>
      <vt:lpstr>Подусенко Иван Ефимович</vt:lpstr>
      <vt:lpstr>Сапрыкин Василий Никифорович</vt:lpstr>
      <vt:lpstr>Сапрыкин Василий Никифорович</vt:lpstr>
      <vt:lpstr>Шаблей Петр Максимович</vt:lpstr>
      <vt:lpstr>Шаблей Петр Максимович</vt:lpstr>
      <vt:lpstr>Шуваева Мария Алексеевна</vt:lpstr>
      <vt:lpstr>Шуваева Мария Алексеевна</vt:lpstr>
      <vt:lpstr>Болтухина Мария Ивановна</vt:lpstr>
      <vt:lpstr>Болтухина Мария Ивановна</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ольга</dc:creator>
  <cp:lastModifiedBy>Александр Д. Довгаль</cp:lastModifiedBy>
  <cp:revision>69</cp:revision>
  <dcterms:created xsi:type="dcterms:W3CDTF">2020-02-18T02:45:52Z</dcterms:created>
  <dcterms:modified xsi:type="dcterms:W3CDTF">2020-05-21T10:33:56Z</dcterms:modified>
</cp:coreProperties>
</file>