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0" r:id="rId2"/>
    <p:sldId id="343" r:id="rId3"/>
    <p:sldId id="319" r:id="rId4"/>
    <p:sldId id="320" r:id="rId5"/>
    <p:sldId id="321" r:id="rId6"/>
    <p:sldId id="327" r:id="rId7"/>
    <p:sldId id="324" r:id="rId8"/>
    <p:sldId id="325" r:id="rId9"/>
    <p:sldId id="322" r:id="rId10"/>
    <p:sldId id="323" r:id="rId11"/>
    <p:sldId id="333" r:id="rId12"/>
    <p:sldId id="330" r:id="rId13"/>
    <p:sldId id="355" r:id="rId14"/>
    <p:sldId id="307" r:id="rId15"/>
    <p:sldId id="301" r:id="rId16"/>
    <p:sldId id="309" r:id="rId17"/>
    <p:sldId id="312" r:id="rId18"/>
    <p:sldId id="308" r:id="rId19"/>
    <p:sldId id="310" r:id="rId20"/>
    <p:sldId id="313" r:id="rId21"/>
    <p:sldId id="281" r:id="rId22"/>
    <p:sldId id="315" r:id="rId23"/>
    <p:sldId id="348" r:id="rId24"/>
    <p:sldId id="349" r:id="rId25"/>
    <p:sldId id="284" r:id="rId26"/>
    <p:sldId id="350" r:id="rId27"/>
    <p:sldId id="339" r:id="rId28"/>
    <p:sldId id="340" r:id="rId29"/>
    <p:sldId id="341" r:id="rId30"/>
    <p:sldId id="351" r:id="rId31"/>
    <p:sldId id="336" r:id="rId32"/>
    <p:sldId id="335" r:id="rId33"/>
    <p:sldId id="352" r:id="rId34"/>
    <p:sldId id="342"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83309" autoAdjust="0"/>
  </p:normalViewPr>
  <p:slideViewPr>
    <p:cSldViewPr>
      <p:cViewPr varScale="1">
        <p:scale>
          <a:sx n="116" d="100"/>
          <a:sy n="116" d="100"/>
        </p:scale>
        <p:origin x="-1494"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08.06.2020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08.06.2020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08.06.2020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08.06.2020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08.06.2020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08.06.2020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08.06.2020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08.06.2020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pPr/>
              <a:t>08.06.2020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08.06.2020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08.06.2020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pPr/>
              <a:t>08.06.2020</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ru.wikipedia.org/wiki/%D0%A7%D0%B0%D1%81%D1%8B_%D0%BD%D0%B0_%D0%A1%D0%BF%D0%B0%D1%81%D1%81%D0%BA%D0%BE%D0%B9_%D0%B1%D0%B0%D1%88%D0%BD%D0%B5" TargetMode="External"/><Relationship Id="rId2" Type="http://schemas.openxmlformats.org/officeDocument/2006/relationships/hyperlink" Target="https://ru.wikipedia.org/wiki/%D0%9F%D1%80%D0%B5%D0%B7%D0%B8%D0%B4%D0%B5%D0%BD%D1%82_%D0%A0%D0%BE%D1%81%D1%81%D0%B8%D0%B9%D1%81%D0%BA%D0%BE%D0%B9_%D0%A4%D0%B5%D0%B4%D0%B5%D1%80%D0%B0%D1%86%D0%B8%D0%B8" TargetMode="Externa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hyperlink" Target="https://ru.wikipedia.org/wiki/%D0%9C%D0%B0%D1%81%D0%BB%D1%8F%D0%BD%D0%B0%D1%8F_%D0%BB%D0%B0%D0%BC%D0%BF%D0%B0" TargetMode="External"/><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s://ru.wikipedia.org/wiki/%D0%9E%D0%B3%D0%BD%D0%B5%D0%BD%D0%BD%D1%8B%D0%B5_%D1%87%D0%B0%D1%81%D1%8B"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3" Type="http://schemas.openxmlformats.org/officeDocument/2006/relationships/hyperlink" Target="http://vremyaletit.ru/stati-o-chasakh/19-mekhanicheskie-chasy" TargetMode="External"/><Relationship Id="rId2" Type="http://schemas.openxmlformats.org/officeDocument/2006/relationships/hyperlink" Target="http://vremyaletit.ru/ochasah/vodyanye-chasy"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2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 Id="rId5" Type="http://schemas.openxmlformats.org/officeDocument/2006/relationships/image" Target="../media/image66.jpeg"/><Relationship Id="rId4" Type="http://schemas.openxmlformats.org/officeDocument/2006/relationships/image" Target="../media/image6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3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7.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3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ÐÐ¾ÑÐ¾Ð¶ÐµÐµ Ð¸Ð·Ð¾Ð±ÑÐ°Ð¶ÐµÐ½Ð¸Ðµ"/>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8965" y="1368142"/>
            <a:ext cx="4351862" cy="465314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5086651" y="1916832"/>
            <a:ext cx="3762634" cy="707886"/>
          </a:xfrm>
          <a:prstGeom prst="rect">
            <a:avLst/>
          </a:prstGeom>
          <a:solidFill>
            <a:srgbClr val="FFFF00"/>
          </a:solidFill>
        </p:spPr>
        <p:txBody>
          <a:bodyPr wrap="square">
            <a:spAutoFit/>
          </a:bodyPr>
          <a:lstStyle/>
          <a:p>
            <a:pPr lvl="0" algn="ctr"/>
            <a:r>
              <a:rPr lang="ru-RU" sz="4000" b="1" dirty="0" smtClean="0">
                <a:solidFill>
                  <a:srgbClr val="00B0F0"/>
                </a:solidFill>
              </a:rPr>
              <a:t>ВСЕ О ЧАСАХ</a:t>
            </a:r>
            <a:endParaRPr lang="ru-RU" sz="4000" b="1" dirty="0">
              <a:solidFill>
                <a:srgbClr val="00B0F0"/>
              </a:solidFill>
            </a:endParaRPr>
          </a:p>
        </p:txBody>
      </p:sp>
      <p:sp>
        <p:nvSpPr>
          <p:cNvPr id="4" name="TextBox 3"/>
          <p:cNvSpPr txBox="1"/>
          <p:nvPr/>
        </p:nvSpPr>
        <p:spPr>
          <a:xfrm>
            <a:off x="5145626" y="3694714"/>
            <a:ext cx="184730" cy="369332"/>
          </a:xfrm>
          <a:prstGeom prst="rect">
            <a:avLst/>
          </a:prstGeom>
          <a:solidFill>
            <a:srgbClr val="92D050"/>
          </a:solidFill>
        </p:spPr>
        <p:txBody>
          <a:bodyPr wrap="none" rtlCol="0">
            <a:spAutoFit/>
          </a:bodyPr>
          <a:lstStyle/>
          <a:p>
            <a:pPr algn="ctr"/>
            <a:endParaRPr lang="ru-RU" dirty="0"/>
          </a:p>
        </p:txBody>
      </p:sp>
      <p:sp>
        <p:nvSpPr>
          <p:cNvPr id="7" name="TextBox 6"/>
          <p:cNvSpPr txBox="1"/>
          <p:nvPr/>
        </p:nvSpPr>
        <p:spPr>
          <a:xfrm>
            <a:off x="3619058" y="6310815"/>
            <a:ext cx="1606530" cy="369332"/>
          </a:xfrm>
          <a:prstGeom prst="rect">
            <a:avLst/>
          </a:prstGeom>
          <a:solidFill>
            <a:srgbClr val="92D050"/>
          </a:solidFill>
        </p:spPr>
        <p:txBody>
          <a:bodyPr wrap="none" rtlCol="0">
            <a:spAutoFit/>
          </a:bodyPr>
          <a:lstStyle/>
          <a:p>
            <a:r>
              <a:rPr lang="ru-RU" dirty="0" smtClean="0"/>
              <a:t>ИЮНЬ, 2020 </a:t>
            </a:r>
            <a:r>
              <a:rPr lang="ru-RU" dirty="0" smtClean="0"/>
              <a:t>г.</a:t>
            </a:r>
            <a:endParaRPr lang="ru-RU" dirty="0"/>
          </a:p>
        </p:txBody>
      </p:sp>
      <p:sp>
        <p:nvSpPr>
          <p:cNvPr id="2" name="TextBox 1"/>
          <p:cNvSpPr txBox="1"/>
          <p:nvPr/>
        </p:nvSpPr>
        <p:spPr>
          <a:xfrm>
            <a:off x="5339991" y="5229200"/>
            <a:ext cx="184731" cy="338554"/>
          </a:xfrm>
          <a:prstGeom prst="rect">
            <a:avLst/>
          </a:prstGeom>
          <a:solidFill>
            <a:srgbClr val="92D050"/>
          </a:solidFill>
        </p:spPr>
        <p:txBody>
          <a:bodyPr wrap="none" rtlCol="0">
            <a:spAutoFit/>
          </a:bodyPr>
          <a:lstStyle/>
          <a:p>
            <a:endParaRPr lang="ru-RU" sz="1600" b="1" dirty="0"/>
          </a:p>
        </p:txBody>
      </p:sp>
      <p:sp>
        <p:nvSpPr>
          <p:cNvPr id="5" name="TextBox 4"/>
          <p:cNvSpPr txBox="1"/>
          <p:nvPr/>
        </p:nvSpPr>
        <p:spPr>
          <a:xfrm>
            <a:off x="1441737" y="219998"/>
            <a:ext cx="7067961" cy="646331"/>
          </a:xfrm>
          <a:prstGeom prst="rect">
            <a:avLst/>
          </a:prstGeom>
          <a:solidFill>
            <a:schemeClr val="bg1"/>
          </a:solidFill>
        </p:spPr>
        <p:txBody>
          <a:bodyPr wrap="none" rtlCol="0">
            <a:spAutoFit/>
          </a:bodyPr>
          <a:lstStyle/>
          <a:p>
            <a:pPr algn="ctr"/>
            <a:r>
              <a:rPr lang="ru-RU" b="1" dirty="0" smtClean="0"/>
              <a:t>Муниципальное казенное учреждение культуры</a:t>
            </a:r>
          </a:p>
          <a:p>
            <a:pPr algn="ctr"/>
            <a:r>
              <a:rPr lang="ru-RU" b="1" dirty="0" smtClean="0"/>
              <a:t>«Здвинский районный музей боевой и трудовой и трудовой славы»</a:t>
            </a:r>
            <a:endParaRPr lang="ru-RU" b="1" dirty="0"/>
          </a:p>
        </p:txBody>
      </p:sp>
    </p:spTree>
    <p:extLst>
      <p:ext uri="{BB962C8B-B14F-4D97-AF65-F5344CB8AC3E}">
        <p14:creationId xmlns:p14="http://schemas.microsoft.com/office/powerpoint/2010/main" xmlns="" val="12655341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ÐÐ°ÑÑÐ¸Ð½ÐºÐ¸ Ð¿Ð¾ Ð·Ð°Ð¿ÑÐ¾ÑÑ Ð±Ð°ÑÐµÐ½Ð½ÑÐµ ÑÐ°ÑÑ"/>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95936" y="3786883"/>
            <a:ext cx="4736353" cy="2952328"/>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ÐÐ°ÑÑÐ¸Ð½ÐºÐ¸ Ð¿Ð¾ Ð·Ð°Ð¿ÑÐ¾ÑÑ Ð±Ð°ÑÐµÐ½Ð½ÑÐµ ÑÐ°ÑÑ"/>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08104" y="63691"/>
            <a:ext cx="2766324" cy="3688432"/>
          </a:xfrm>
          <a:prstGeom prst="rect">
            <a:avLst/>
          </a:prstGeom>
          <a:noFill/>
          <a:extLst>
            <a:ext uri="{909E8E84-426E-40DD-AFC4-6F175D3DCCD1}">
              <a14:hiddenFill xmlns:a14="http://schemas.microsoft.com/office/drawing/2010/main" xmlns="">
                <a:solidFill>
                  <a:srgbClr val="FFFFFF"/>
                </a:solidFill>
              </a14:hiddenFill>
            </a:ext>
          </a:extLst>
        </p:spPr>
      </p:pic>
      <p:pic>
        <p:nvPicPr>
          <p:cNvPr id="6150" name="Picture 6" descr="ÐÐ¾ÑÐ¾Ð¶ÐµÐµ Ð¸Ð·Ð¾Ð±ÑÐ°Ð¶ÐµÐ½Ð¸Ðµ"/>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23528" y="2226710"/>
            <a:ext cx="3384376" cy="451250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547664" y="1052736"/>
            <a:ext cx="2791533" cy="707886"/>
          </a:xfrm>
          <a:prstGeom prst="rect">
            <a:avLst/>
          </a:prstGeom>
          <a:solidFill>
            <a:srgbClr val="FFFF00"/>
          </a:solidFill>
        </p:spPr>
        <p:txBody>
          <a:bodyPr wrap="none" rtlCol="0">
            <a:spAutoFit/>
          </a:bodyPr>
          <a:lstStyle/>
          <a:p>
            <a:r>
              <a:rPr lang="ru-RU" sz="4000" b="1" dirty="0" smtClean="0">
                <a:solidFill>
                  <a:srgbClr val="00B0F0"/>
                </a:solidFill>
              </a:rPr>
              <a:t>БАШЕННЫЕ</a:t>
            </a:r>
            <a:endParaRPr lang="ru-RU" sz="4000" b="1" dirty="0">
              <a:solidFill>
                <a:srgbClr val="00B0F0"/>
              </a:solidFill>
            </a:endParaRPr>
          </a:p>
        </p:txBody>
      </p:sp>
    </p:spTree>
    <p:extLst>
      <p:ext uri="{BB962C8B-B14F-4D97-AF65-F5344CB8AC3E}">
        <p14:creationId xmlns:p14="http://schemas.microsoft.com/office/powerpoint/2010/main" xmlns="" val="25916847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4874" y="542583"/>
            <a:ext cx="7415941" cy="707886"/>
          </a:xfrm>
          <a:prstGeom prst="rect">
            <a:avLst/>
          </a:prstGeom>
          <a:solidFill>
            <a:srgbClr val="FFFF00"/>
          </a:solidFill>
        </p:spPr>
        <p:txBody>
          <a:bodyPr wrap="none" rtlCol="0">
            <a:spAutoFit/>
          </a:bodyPr>
          <a:lstStyle/>
          <a:p>
            <a:r>
              <a:rPr lang="ru-RU" sz="4000" b="1" dirty="0" smtClean="0">
                <a:solidFill>
                  <a:srgbClr val="00B0F0"/>
                </a:solidFill>
              </a:rPr>
              <a:t>Главные башенные часы страны</a:t>
            </a:r>
            <a:endParaRPr lang="ru-RU" sz="4000" b="1" dirty="0">
              <a:solidFill>
                <a:srgbClr val="00B0F0"/>
              </a:solidFill>
            </a:endParaRPr>
          </a:p>
        </p:txBody>
      </p:sp>
      <p:pic>
        <p:nvPicPr>
          <p:cNvPr id="9218" name="Picture 2" descr="ÐÐ°ÑÑÐ¸Ð½ÐºÐ¸ Ð¿Ð¾ Ð·Ð°Ð¿ÑÐ¾ÑÑ ÑÐ¼ÐµÐ½Ð° ÐºÐ°ÑÐ°ÑÐ»Ð° Ð½Ð° ÑÐ¾Ð½Ðµ ÐºÑÑÐ°Ð½ÑÐ¾Ð²"/>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1700808"/>
            <a:ext cx="8583599" cy="48282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97871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09" y="188640"/>
            <a:ext cx="3102155" cy="6432530"/>
          </a:xfrm>
          <a:prstGeom prst="rect">
            <a:avLst/>
          </a:prstGeom>
          <a:solidFill>
            <a:srgbClr val="FFFF00"/>
          </a:solidFill>
        </p:spPr>
        <p:txBody>
          <a:bodyPr wrap="square">
            <a:spAutoFit/>
          </a:bodyPr>
          <a:lstStyle/>
          <a:p>
            <a:r>
              <a:rPr lang="ru-RU" sz="1600" b="1" dirty="0" smtClean="0">
                <a:solidFill>
                  <a:srgbClr val="FF0000"/>
                </a:solidFill>
              </a:rPr>
              <a:t>Часы </a:t>
            </a:r>
            <a:r>
              <a:rPr lang="ru-RU" sz="1600" b="1" dirty="0">
                <a:solidFill>
                  <a:srgbClr val="FF0000"/>
                </a:solidFill>
              </a:rPr>
              <a:t>на Спасской башне: </a:t>
            </a:r>
            <a:r>
              <a:rPr lang="ru-RU" sz="1600" dirty="0" smtClean="0"/>
              <a:t>история. </a:t>
            </a:r>
            <a:r>
              <a:rPr lang="ru-RU" sz="1600" dirty="0"/>
              <a:t>Слово «куранты» с французского языка переводится как «текущий». Всем нам с детства известные кремлевские куранты, под бой которых мы встречаем Новый год, имеют удивительную историю. Они представляют собой башенные часы, которые благодаря набору настроенных колоколов издают определенной мелодичности музыкальный бой. Эта башня с часами выходит на Красную площадь и имеет проездные парадные ворота, которые во все времена, кроме революционных, считались святыми. </a:t>
            </a:r>
            <a:r>
              <a:rPr lang="ru-RU" dirty="0" smtClean="0"/>
              <a:t>Ежегодно </a:t>
            </a:r>
            <a:r>
              <a:rPr lang="ru-RU" dirty="0"/>
              <a:t>на фоне Спасской башни </a:t>
            </a:r>
            <a:r>
              <a:rPr lang="ru-RU" dirty="0">
                <a:hlinkClick r:id="rId2" tooltip="Президент Российской Федерации"/>
              </a:rPr>
              <a:t>Президент России</a:t>
            </a:r>
            <a:r>
              <a:rPr lang="ru-RU" dirty="0"/>
              <a:t> выступает с поздравительной речью, а звон колоколов объявляет о наступлении нового года</a:t>
            </a:r>
            <a:r>
              <a:rPr lang="ru-RU" baseline="30000" dirty="0">
                <a:hlinkClick r:id="rId3"/>
              </a:rPr>
              <a:t>[2]</a:t>
            </a:r>
            <a:r>
              <a:rPr lang="ru-RU" dirty="0"/>
              <a:t>.</a:t>
            </a:r>
          </a:p>
        </p:txBody>
      </p:sp>
      <p:pic>
        <p:nvPicPr>
          <p:cNvPr id="16386" name="Picture 2" descr="Moscow 05-2012 Kremlin 13.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81667" y="1988840"/>
            <a:ext cx="5851795" cy="446930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3707904" y="332656"/>
            <a:ext cx="5256584" cy="646331"/>
          </a:xfrm>
          <a:prstGeom prst="rect">
            <a:avLst/>
          </a:prstGeom>
          <a:solidFill>
            <a:srgbClr val="FFFF00"/>
          </a:solidFill>
        </p:spPr>
        <p:txBody>
          <a:bodyPr wrap="square">
            <a:spAutoFit/>
          </a:bodyPr>
          <a:lstStyle/>
          <a:p>
            <a:pPr algn="ctr"/>
            <a:r>
              <a:rPr lang="ru-RU" b="1" dirty="0" smtClean="0">
                <a:solidFill>
                  <a:srgbClr val="FF0000"/>
                </a:solidFill>
              </a:rPr>
              <a:t>Куранты </a:t>
            </a:r>
            <a:r>
              <a:rPr lang="ru-RU" dirty="0"/>
              <a:t>— </a:t>
            </a:r>
            <a:r>
              <a:rPr lang="ru-RU" b="1" dirty="0"/>
              <a:t>старинное название башенных или больших комнатных </a:t>
            </a:r>
            <a:r>
              <a:rPr lang="ru-RU" b="1" dirty="0" smtClean="0"/>
              <a:t>часов</a:t>
            </a:r>
            <a:endParaRPr lang="ru-RU" b="1" dirty="0"/>
          </a:p>
        </p:txBody>
      </p:sp>
    </p:spTree>
    <p:extLst>
      <p:ext uri="{BB962C8B-B14F-4D97-AF65-F5344CB8AC3E}">
        <p14:creationId xmlns:p14="http://schemas.microsoft.com/office/powerpoint/2010/main" xmlns="" val="24984319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3573016"/>
            <a:ext cx="4176464" cy="3111466"/>
          </a:xfrm>
          <a:prstGeom prst="rect">
            <a:avLst/>
          </a:prstGeom>
          <a:noFill/>
          <a:extLst>
            <a:ext uri="{909E8E84-426E-40DD-AFC4-6F175D3DCCD1}">
              <a14:hiddenFill xmlns:a14="http://schemas.microsoft.com/office/drawing/2010/main" xmlns="">
                <a:solidFill>
                  <a:srgbClr val="FFFFFF"/>
                </a:solidFill>
              </a14:hiddenFill>
            </a:ext>
          </a:extLst>
        </p:spPr>
      </p:pic>
      <p:pic>
        <p:nvPicPr>
          <p:cNvPr id="10248" name="Picture 8" descr="ÐÐ¾ÑÐ¾Ð¶ÐµÐµ Ð¸Ð·Ð¾Ð±ÑÐ°Ð¶ÐµÐ½Ð¸Ðµ"/>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98620" y="3997896"/>
            <a:ext cx="4282059" cy="226170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4408679" y="260809"/>
            <a:ext cx="4572000" cy="1754326"/>
          </a:xfrm>
          <a:prstGeom prst="rect">
            <a:avLst/>
          </a:prstGeom>
          <a:solidFill>
            <a:srgbClr val="FFFF00"/>
          </a:solidFill>
        </p:spPr>
        <p:txBody>
          <a:bodyPr>
            <a:spAutoFit/>
          </a:bodyPr>
          <a:lstStyle/>
          <a:p>
            <a:r>
              <a:rPr lang="ru-RU" b="1" dirty="0"/>
              <a:t>Пост Почётного караула у Вечного огня в Москве на Могиле Неизвестного Солдата (Пост № 1) — главный караульный пост в Российской Федерации, Почётный караул у «Могилы Неизвестного Солдата» в Александровском саду в Москве.</a:t>
            </a:r>
          </a:p>
        </p:txBody>
      </p:sp>
      <p:pic>
        <p:nvPicPr>
          <p:cNvPr id="10252" name="Picture 12" descr="https://img-fotki.yandex.ru/get/6834/78948279.140/0_9700a_f62c963c_XXL.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2159" y="696715"/>
            <a:ext cx="4086520" cy="270572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Прямоугольник 5"/>
          <p:cNvSpPr/>
          <p:nvPr/>
        </p:nvSpPr>
        <p:spPr>
          <a:xfrm>
            <a:off x="4572000" y="2473118"/>
            <a:ext cx="4572000" cy="923330"/>
          </a:xfrm>
          <a:prstGeom prst="rect">
            <a:avLst/>
          </a:prstGeom>
          <a:solidFill>
            <a:schemeClr val="bg1"/>
          </a:solidFill>
        </p:spPr>
        <p:txBody>
          <a:bodyPr>
            <a:spAutoFit/>
          </a:bodyPr>
          <a:lstStyle/>
          <a:p>
            <a:r>
              <a:rPr lang="ru-RU" b="1" dirty="0"/>
              <a:t>Согласно указу, смена караула на посту происходит ежедневно каждый час с восьми до 20 </a:t>
            </a:r>
            <a:r>
              <a:rPr lang="ru-RU" b="1" dirty="0" smtClean="0"/>
              <a:t>часов</a:t>
            </a:r>
            <a:r>
              <a:rPr lang="ru-RU" b="1" dirty="0"/>
              <a:t> </a:t>
            </a:r>
            <a:r>
              <a:rPr lang="ru-RU" b="1" dirty="0" smtClean="0"/>
              <a:t>под бой </a:t>
            </a:r>
            <a:r>
              <a:rPr lang="ru-RU" b="1" dirty="0" smtClean="0">
                <a:solidFill>
                  <a:srgbClr val="FF0000"/>
                </a:solidFill>
              </a:rPr>
              <a:t>курантов</a:t>
            </a:r>
            <a:endParaRPr lang="ru-RU" b="1" dirty="0">
              <a:solidFill>
                <a:srgbClr val="FF0000"/>
              </a:solidFill>
            </a:endParaRPr>
          </a:p>
        </p:txBody>
      </p:sp>
    </p:spTree>
    <p:extLst>
      <p:ext uri="{BB962C8B-B14F-4D97-AF65-F5344CB8AC3E}">
        <p14:creationId xmlns:p14="http://schemas.microsoft.com/office/powerpoint/2010/main" xmlns="" val="430623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2276872"/>
            <a:ext cx="6624736" cy="769441"/>
          </a:xfrm>
          <a:prstGeom prst="rect">
            <a:avLst/>
          </a:prstGeom>
          <a:solidFill>
            <a:srgbClr val="00B050"/>
          </a:solidFill>
        </p:spPr>
        <p:txBody>
          <a:bodyPr wrap="square" rtlCol="0">
            <a:spAutoFit/>
          </a:bodyPr>
          <a:lstStyle/>
          <a:p>
            <a:pPr algn="ctr"/>
            <a:r>
              <a:rPr lang="ru-RU" sz="4400" b="1" dirty="0" smtClean="0">
                <a:solidFill>
                  <a:srgbClr val="FFFF00"/>
                </a:solidFill>
              </a:rPr>
              <a:t>История создания часов</a:t>
            </a:r>
            <a:endParaRPr lang="ru-RU" sz="4400" b="1" dirty="0">
              <a:solidFill>
                <a:srgbClr val="FFFF00"/>
              </a:solidFill>
            </a:endParaRPr>
          </a:p>
        </p:txBody>
      </p:sp>
    </p:spTree>
    <p:extLst>
      <p:ext uri="{BB962C8B-B14F-4D97-AF65-F5344CB8AC3E}">
        <p14:creationId xmlns:p14="http://schemas.microsoft.com/office/powerpoint/2010/main" xmlns="" val="8084419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95536" y="188640"/>
            <a:ext cx="8064896" cy="6555641"/>
          </a:xfrm>
          <a:prstGeom prst="rect">
            <a:avLst/>
          </a:prstGeom>
          <a:solidFill>
            <a:srgbClr val="FFFF00"/>
          </a:solidFill>
          <a:ln>
            <a:noFill/>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B0F0"/>
                </a:solidFill>
                <a:effectLst/>
                <a:latin typeface="Verdana" pitchFamily="34" charset="0"/>
                <a:cs typeface="Times New Roman" pitchFamily="18" charset="0"/>
              </a:rPr>
              <a:t>Как появились первые часы?</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Verdana" pitchFamily="34" charset="0"/>
                <a:cs typeface="Times New Roman" pitchFamily="18" charset="0"/>
              </a:rPr>
              <a:t>Самые первые часы на земле - </a:t>
            </a:r>
            <a:r>
              <a:rPr kumimoji="0" lang="ru-RU" sz="1400" b="1" i="0" u="none" strike="noStrike" cap="none" normalizeH="0" baseline="0" dirty="0" smtClean="0">
                <a:ln>
                  <a:noFill/>
                </a:ln>
                <a:solidFill>
                  <a:srgbClr val="FF0000"/>
                </a:solidFill>
                <a:effectLst/>
                <a:latin typeface="Verdana" pitchFamily="34" charset="0"/>
                <a:cs typeface="Times New Roman" pitchFamily="18" charset="0"/>
              </a:rPr>
              <a:t>солнечные.</a:t>
            </a:r>
            <a:r>
              <a:rPr kumimoji="0" lang="ru-RU" sz="1400" b="0" i="0" u="none" strike="noStrike" cap="none" normalizeH="0" baseline="0" dirty="0" smtClean="0">
                <a:ln>
                  <a:noFill/>
                </a:ln>
                <a:solidFill>
                  <a:srgbClr val="000000"/>
                </a:solidFill>
                <a:effectLst/>
                <a:latin typeface="Verdana" pitchFamily="34" charset="0"/>
                <a:cs typeface="Times New Roman" pitchFamily="18" charset="0"/>
              </a:rPr>
              <a:t> Они были гениально простыми: воткнутый в землю шест. Вокруг него нарисована шкала времени. Тень от шеста, передвигаясь по ней, показывала, который сейчас час. Позднее такие часы делали из дерева или камня и устанавливали на стенах общественных зданий. Затем появились переносные солнечные часы, которые изготавливали из ценных пород дерева, слоновой кости или бронзы.</a:t>
            </a:r>
            <a:endParaRPr kumimoji="0" lang="ru-RU" sz="14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Verdana" pitchFamily="34" charset="0"/>
                <a:cs typeface="Times New Roman" pitchFamily="18" charset="0"/>
              </a:rPr>
              <a:t>Солнечные часы имели один существенный недостаток: они могли «ходить» только на улице, да и то на освещенной солнцем стороне. Это, конечно, было крайне неудобно. Видимо, поэтому изобрели </a:t>
            </a:r>
            <a:r>
              <a:rPr kumimoji="0" lang="ru-RU" sz="1400" b="1" i="0" u="none" strike="noStrike" cap="none" normalizeH="0" baseline="0" dirty="0" smtClean="0">
                <a:ln>
                  <a:noFill/>
                </a:ln>
                <a:solidFill>
                  <a:srgbClr val="FF0000"/>
                </a:solidFill>
                <a:effectLst/>
                <a:latin typeface="Verdana" pitchFamily="34" charset="0"/>
                <a:cs typeface="Times New Roman" pitchFamily="18" charset="0"/>
              </a:rPr>
              <a:t>водяные</a:t>
            </a:r>
            <a:r>
              <a:rPr kumimoji="0" lang="ru-RU" sz="1400" b="0" i="0" u="none" strike="noStrike" cap="none" normalizeH="0" baseline="0" dirty="0" smtClean="0">
                <a:ln>
                  <a:noFill/>
                </a:ln>
                <a:solidFill>
                  <a:srgbClr val="000000"/>
                </a:solidFill>
                <a:effectLst/>
                <a:latin typeface="Verdana" pitchFamily="34" charset="0"/>
                <a:cs typeface="Times New Roman" pitchFamily="18" charset="0"/>
              </a:rPr>
              <a:t> часы. По капелькам вода перетекала из одного сосуда в другой, и по тому, сколько воды вытекало, определяли, сколько прошло времени. Кстати, первый будильник на земле тоже был водяным - и будильником, и школьным звонком одновременно. Его изобретателем считают древнегреческого философа Платона, жившего за 400 лет до нашей эры. Этот прибор, придуманный Платоном для созыва своих учеников на занятия, состоял из двух сосудов. В верхний наливалась вода, откуда она понемногу вытекала в нижний., вытесняя оттуда воздух. Воздух по трубке устремлялся к флейте, и она начинала звучать. Причем будильник регулировался в зависимости от времени года. Клепсидры были очень распространены в древнем мире.</a:t>
            </a:r>
            <a:endParaRPr kumimoji="0" lang="ru-RU" sz="14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Verdana" pitchFamily="34" charset="0"/>
                <a:cs typeface="Times New Roman" pitchFamily="18" charset="0"/>
              </a:rPr>
              <a:t>Кроме водяных часов были известны еще часы </a:t>
            </a:r>
            <a:r>
              <a:rPr kumimoji="0" lang="ru-RU" sz="1400" b="1" i="0" u="none" strike="noStrike" cap="none" normalizeH="0" baseline="0" dirty="0" smtClean="0">
                <a:ln>
                  <a:noFill/>
                </a:ln>
                <a:solidFill>
                  <a:srgbClr val="FF0000"/>
                </a:solidFill>
                <a:effectLst/>
                <a:latin typeface="Verdana" pitchFamily="34" charset="0"/>
                <a:cs typeface="Times New Roman" pitchFamily="18" charset="0"/>
              </a:rPr>
              <a:t>песочные и огневые</a:t>
            </a:r>
            <a:r>
              <a:rPr kumimoji="0" lang="ru-RU" sz="1400" b="0" i="0" u="none" strike="noStrike" cap="none" normalizeH="0" baseline="0" dirty="0" smtClean="0">
                <a:ln>
                  <a:noFill/>
                </a:ln>
                <a:solidFill>
                  <a:srgbClr val="000000"/>
                </a:solidFill>
                <a:effectLst/>
                <a:latin typeface="Verdana" pitchFamily="34" charset="0"/>
                <a:cs typeface="Times New Roman" pitchFamily="18" charset="0"/>
              </a:rPr>
              <a:t> (чаще всего будильники). На Востоке последние представляли собой палочки или шнуры, сделанные из медленно горящего состава.</a:t>
            </a:r>
            <a:endParaRPr kumimoji="0" lang="ru-RU" sz="14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Verdana" pitchFamily="34" charset="0"/>
                <a:cs typeface="Times New Roman" pitchFamily="18" charset="0"/>
              </a:rPr>
              <a:t>А в конце XVI века было сделано новое открытие. Молодой ученый Галилео Галилей</a:t>
            </a:r>
            <a:r>
              <a:rPr kumimoji="0" lang="ru-RU" sz="1400" b="0" i="0" u="none" strike="noStrike" cap="none" normalizeH="0" dirty="0" smtClean="0">
                <a:ln>
                  <a:noFill/>
                </a:ln>
                <a:solidFill>
                  <a:srgbClr val="000000"/>
                </a:solidFill>
                <a:effectLst/>
                <a:latin typeface="Verdana" pitchFamily="34" charset="0"/>
                <a:cs typeface="Times New Roman" pitchFamily="18" charset="0"/>
              </a:rPr>
              <a:t> </a:t>
            </a:r>
            <a:r>
              <a:rPr kumimoji="0" lang="ru-RU" sz="1400" b="0" i="0" u="none" strike="noStrike" cap="none" normalizeH="0" baseline="0" dirty="0" smtClean="0">
                <a:ln>
                  <a:noFill/>
                </a:ln>
                <a:solidFill>
                  <a:srgbClr val="000000"/>
                </a:solidFill>
                <a:effectLst/>
                <a:latin typeface="Verdana" pitchFamily="34" charset="0"/>
                <a:cs typeface="Times New Roman" pitchFamily="18" charset="0"/>
              </a:rPr>
              <a:t>создал часы с маятником</a:t>
            </a:r>
            <a:endParaRPr kumimoji="0" lang="ru-RU" sz="14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Verdana" pitchFamily="34" charset="0"/>
                <a:cs typeface="Times New Roman" pitchFamily="18" charset="0"/>
              </a:rPr>
              <a:t>Многие изобретатели старались усовершенствовать часы, и в конце XIX века они стали вещью обыденной и необходимой.</a:t>
            </a:r>
            <a:endParaRPr kumimoji="0" lang="ru-RU" sz="1400" b="0" i="0" u="none" strike="noStrike" cap="none" normalizeH="0" baseline="0" dirty="0" smtClean="0">
              <a:ln>
                <a:noFill/>
              </a:ln>
              <a:solidFill>
                <a:srgbClr val="00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5915883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otvety.info/uploads/posts/2016-04/1459926164_istoriya-chasov-solnechnue-chasu.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75656" y="1844824"/>
            <a:ext cx="6135021" cy="426784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395536" y="404664"/>
            <a:ext cx="8604448" cy="954107"/>
          </a:xfrm>
          <a:prstGeom prst="rect">
            <a:avLst/>
          </a:prstGeom>
          <a:solidFill>
            <a:srgbClr val="FFFF00"/>
          </a:solidFill>
        </p:spPr>
        <p:txBody>
          <a:bodyPr wrap="square" rtlCol="0">
            <a:spAutoFit/>
          </a:bodyPr>
          <a:lstStyle/>
          <a:p>
            <a:pPr algn="ctr"/>
            <a:r>
              <a:rPr lang="ru-RU" sz="2800" b="1" dirty="0" smtClean="0">
                <a:solidFill>
                  <a:srgbClr val="0070C0"/>
                </a:solidFill>
              </a:rPr>
              <a:t>Первые русские солнечные часы были обнаружены в старинном городе </a:t>
            </a:r>
            <a:r>
              <a:rPr lang="ru-RU" sz="2800" b="1" dirty="0" smtClean="0">
                <a:solidFill>
                  <a:srgbClr val="FF0000"/>
                </a:solidFill>
              </a:rPr>
              <a:t>Чернигове</a:t>
            </a:r>
            <a:endParaRPr lang="ru-RU" sz="2800" b="1" dirty="0">
              <a:solidFill>
                <a:srgbClr val="FF0000"/>
              </a:solidFill>
            </a:endParaRPr>
          </a:p>
        </p:txBody>
      </p:sp>
    </p:spTree>
    <p:extLst>
      <p:ext uri="{BB962C8B-B14F-4D97-AF65-F5344CB8AC3E}">
        <p14:creationId xmlns:p14="http://schemas.microsoft.com/office/powerpoint/2010/main" xmlns="" val="6915978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132856"/>
            <a:ext cx="8604448" cy="1200329"/>
          </a:xfrm>
          <a:prstGeom prst="rect">
            <a:avLst/>
          </a:prstGeom>
          <a:solidFill>
            <a:srgbClr val="002060"/>
          </a:solidFill>
        </p:spPr>
        <p:txBody>
          <a:bodyPr wrap="square" rtlCol="0">
            <a:spAutoFit/>
          </a:bodyPr>
          <a:lstStyle/>
          <a:p>
            <a:pPr algn="ctr"/>
            <a:r>
              <a:rPr lang="ru-RU" sz="3600" b="1" dirty="0" smtClean="0">
                <a:solidFill>
                  <a:srgbClr val="FFFF00"/>
                </a:solidFill>
              </a:rPr>
              <a:t>Можно ли самим </a:t>
            </a:r>
          </a:p>
          <a:p>
            <a:pPr algn="ctr"/>
            <a:r>
              <a:rPr lang="ru-RU" sz="3600" b="1" dirty="0" smtClean="0">
                <a:solidFill>
                  <a:srgbClr val="FFFF00"/>
                </a:solidFill>
              </a:rPr>
              <a:t>изготовить солнечные часы ? </a:t>
            </a:r>
            <a:endParaRPr lang="ru-RU" sz="3600" b="1" dirty="0">
              <a:solidFill>
                <a:srgbClr val="FFFF00"/>
              </a:solidFill>
            </a:endParaRPr>
          </a:p>
        </p:txBody>
      </p:sp>
    </p:spTree>
    <p:extLst>
      <p:ext uri="{BB962C8B-B14F-4D97-AF65-F5344CB8AC3E}">
        <p14:creationId xmlns:p14="http://schemas.microsoft.com/office/powerpoint/2010/main" xmlns="" val="16540763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71600" y="1700808"/>
            <a:ext cx="7344816" cy="489654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1547664" y="476672"/>
            <a:ext cx="6503062" cy="707886"/>
          </a:xfrm>
          <a:prstGeom prst="rect">
            <a:avLst/>
          </a:prstGeom>
          <a:solidFill>
            <a:srgbClr val="FFFF00"/>
          </a:solidFill>
        </p:spPr>
        <p:txBody>
          <a:bodyPr wrap="none" rtlCol="0">
            <a:spAutoFit/>
          </a:bodyPr>
          <a:lstStyle/>
          <a:p>
            <a:r>
              <a:rPr lang="ru-RU" sz="4000" b="1" dirty="0" smtClean="0">
                <a:solidFill>
                  <a:srgbClr val="00B050"/>
                </a:solidFill>
              </a:rPr>
              <a:t>Можно изготовить на земле</a:t>
            </a:r>
            <a:endParaRPr lang="ru-RU" sz="4000" b="1" dirty="0">
              <a:solidFill>
                <a:srgbClr val="00B050"/>
              </a:solidFill>
            </a:endParaRPr>
          </a:p>
        </p:txBody>
      </p:sp>
    </p:spTree>
    <p:extLst>
      <p:ext uri="{BB962C8B-B14F-4D97-AF65-F5344CB8AC3E}">
        <p14:creationId xmlns:p14="http://schemas.microsoft.com/office/powerpoint/2010/main" xmlns="" val="24881246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http://files.tsvetusajadacha.webnode.cz/200000054-b13e9b2389/%D1%87%D0%B0%D1%81%D1%8B.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43609" y="1287483"/>
            <a:ext cx="7547470" cy="511071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339752" y="116632"/>
            <a:ext cx="5112490" cy="1015663"/>
          </a:xfrm>
          <a:prstGeom prst="rect">
            <a:avLst/>
          </a:prstGeom>
          <a:solidFill>
            <a:srgbClr val="FFFF00"/>
          </a:solidFill>
        </p:spPr>
        <p:txBody>
          <a:bodyPr wrap="none" rtlCol="0">
            <a:spAutoFit/>
          </a:bodyPr>
          <a:lstStyle/>
          <a:p>
            <a:pPr algn="ctr"/>
            <a:r>
              <a:rPr lang="ru-RU" sz="2000" b="1" dirty="0" smtClean="0">
                <a:solidFill>
                  <a:srgbClr val="00B050"/>
                </a:solidFill>
              </a:rPr>
              <a:t>А можно и на столбике. </a:t>
            </a:r>
          </a:p>
          <a:p>
            <a:r>
              <a:rPr lang="ru-RU" sz="2000" b="1" dirty="0" smtClean="0">
                <a:solidFill>
                  <a:srgbClr val="00B050"/>
                </a:solidFill>
              </a:rPr>
              <a:t>Условие: горизонтальная поверхность, </a:t>
            </a:r>
          </a:p>
          <a:p>
            <a:r>
              <a:rPr lang="ru-RU" sz="2000" b="1" dirty="0" smtClean="0">
                <a:solidFill>
                  <a:srgbClr val="00B050"/>
                </a:solidFill>
              </a:rPr>
              <a:t>и обозначение -  ЮГ-СЕВЕР, ЗАПАД-ВОСТОК</a:t>
            </a:r>
            <a:endParaRPr lang="ru-RU" sz="2000" b="1" dirty="0">
              <a:solidFill>
                <a:srgbClr val="00B050"/>
              </a:solidFill>
            </a:endParaRPr>
          </a:p>
        </p:txBody>
      </p:sp>
    </p:spTree>
    <p:extLst>
      <p:ext uri="{BB962C8B-B14F-4D97-AF65-F5344CB8AC3E}">
        <p14:creationId xmlns:p14="http://schemas.microsoft.com/office/powerpoint/2010/main" xmlns="" val="736195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2492895"/>
            <a:ext cx="6606296" cy="830997"/>
          </a:xfrm>
          <a:prstGeom prst="rect">
            <a:avLst/>
          </a:prstGeom>
          <a:solidFill>
            <a:srgbClr val="FFFF00"/>
          </a:solidFill>
        </p:spPr>
        <p:txBody>
          <a:bodyPr wrap="none" rtlCol="0">
            <a:spAutoFit/>
          </a:bodyPr>
          <a:lstStyle/>
          <a:p>
            <a:r>
              <a:rPr lang="ru-RU" sz="4800" b="1" dirty="0" smtClean="0">
                <a:solidFill>
                  <a:srgbClr val="FF0000"/>
                </a:solidFill>
              </a:rPr>
              <a:t>КАКИЕ БЫВАЮТ ЧАСЫ?</a:t>
            </a:r>
            <a:endParaRPr lang="ru-RU" sz="4800" b="1" dirty="0">
              <a:solidFill>
                <a:srgbClr val="FF0000"/>
              </a:solidFill>
            </a:endParaRPr>
          </a:p>
        </p:txBody>
      </p:sp>
    </p:spTree>
    <p:extLst>
      <p:ext uri="{BB962C8B-B14F-4D97-AF65-F5344CB8AC3E}">
        <p14:creationId xmlns:p14="http://schemas.microsoft.com/office/powerpoint/2010/main" xmlns="" val="24929008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ÐÐ°ÑÑÐ¸Ð½ÐºÐ¸ Ð¿Ð¾ Ð·Ð°Ð¿ÑÐ¾ÑÑ ÐºÐ¾Ð¼Ð¿Ð°Ñ"/>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2913083"/>
            <a:ext cx="3080654" cy="3797440"/>
          </a:xfrm>
          <a:prstGeom prst="rect">
            <a:avLst/>
          </a:prstGeom>
          <a:noFill/>
          <a:extLst>
            <a:ext uri="{909E8E84-426E-40DD-AFC4-6F175D3DCCD1}">
              <a14:hiddenFill xmlns:a14="http://schemas.microsoft.com/office/drawing/2010/main" xmlns="">
                <a:solidFill>
                  <a:srgbClr val="FFFFFF"/>
                </a:solidFill>
              </a14:hiddenFill>
            </a:ext>
          </a:extLst>
        </p:spPr>
      </p:pic>
      <p:pic>
        <p:nvPicPr>
          <p:cNvPr id="17412" name="Picture 4" descr="ÐÐ¾ÑÐ¾Ð¶ÐµÐµ Ð¸Ð·Ð¾Ð±ÑÐ°Ð¶ÐµÐ½Ð¸Ðµ"/>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68401" y="1966794"/>
            <a:ext cx="4475599" cy="4737249"/>
          </a:xfrm>
          <a:prstGeom prst="rect">
            <a:avLst/>
          </a:prstGeom>
          <a:noFill/>
          <a:extLst>
            <a:ext uri="{909E8E84-426E-40DD-AFC4-6F175D3DCCD1}">
              <a14:hiddenFill xmlns:a14="http://schemas.microsoft.com/office/drawing/2010/main" xmlns="">
                <a:solidFill>
                  <a:srgbClr val="FFFFFF"/>
                </a:solidFill>
              </a14:hiddenFill>
            </a:ext>
          </a:extLst>
        </p:spPr>
      </p:pic>
      <p:pic>
        <p:nvPicPr>
          <p:cNvPr id="17414" name="Picture 6" descr="ÐÐ°Ð¶Ð´Ð¾Ðµ Ð´ÐµÐ»ÐµÐ½Ð¸Ðµ Ð·Ð´ÐµÑÑ ÑÐ¾Ð¾ÑÐ²ÐµÑÑÑÐ²ÑÐµÑ 1 Ð³ÑÐ°Ð´ÑÑÑ Ð¸ Ð¿Ð¾Ð·Ð²Ð¾Ð»ÑÐµÑ Ð¾ÑÐµÐ½Ñ ÑÐ¾ÑÐ½Ð¾ Ð¸Ð·Ð¼ÐµÑÑÑÑ Ð°Ð·Ð¸Ð¼ÑÑ."/>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71600" y="188640"/>
            <a:ext cx="3478012" cy="272444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4817968" y="441538"/>
            <a:ext cx="4074512" cy="1015663"/>
          </a:xfrm>
          <a:prstGeom prst="rect">
            <a:avLst/>
          </a:prstGeom>
          <a:solidFill>
            <a:srgbClr val="FFFF00"/>
          </a:solidFill>
        </p:spPr>
        <p:txBody>
          <a:bodyPr wrap="square" rtlCol="0">
            <a:spAutoFit/>
          </a:bodyPr>
          <a:lstStyle/>
          <a:p>
            <a:r>
              <a:rPr lang="ru-RU" sz="2000" b="1" dirty="0" smtClean="0">
                <a:solidFill>
                  <a:srgbClr val="00B0F0"/>
                </a:solidFill>
              </a:rPr>
              <a:t>КОМПАС – прибор, чтобы правильно установить стороны света на солнечных часах</a:t>
            </a:r>
            <a:endParaRPr lang="ru-RU" sz="2000" b="1" dirty="0">
              <a:solidFill>
                <a:srgbClr val="00B0F0"/>
              </a:solidFill>
            </a:endParaRPr>
          </a:p>
        </p:txBody>
      </p:sp>
    </p:spTree>
    <p:extLst>
      <p:ext uri="{BB962C8B-B14F-4D97-AF65-F5344CB8AC3E}">
        <p14:creationId xmlns:p14="http://schemas.microsoft.com/office/powerpoint/2010/main" xmlns="" val="15750135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ÐÐ°ÑÑÐ¸Ð½ÐºÐ¸ Ð¿Ð¾ Ð·Ð°Ð¿ÑÐ¾ÑÑ Ð²Ð¸Ð´Ñ ÑÐ°ÑÐ¾Ð²"/>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284343"/>
            <a:ext cx="5184576" cy="3888432"/>
          </a:xfrm>
          <a:prstGeom prst="rect">
            <a:avLst/>
          </a:prstGeom>
          <a:noFill/>
          <a:extLst>
            <a:ext uri="{909E8E84-426E-40DD-AFC4-6F175D3DCCD1}">
              <a14:hiddenFill xmlns:a14="http://schemas.microsoft.com/office/drawing/2010/main" xmlns="">
                <a:solidFill>
                  <a:srgbClr val="FFFFFF"/>
                </a:solidFill>
              </a14:hiddenFill>
            </a:ext>
          </a:extLst>
        </p:spPr>
      </p:pic>
      <p:pic>
        <p:nvPicPr>
          <p:cNvPr id="13314" name="Picture 2" descr="ÐÐ°ÑÑÐ¸Ð½ÐºÐ¸ Ð¿Ð¾ Ð·Ð°Ð¿ÑÐ¾ÑÑ Ð²Ð¾Ð´ÑÐ½ÑÐµ ÑÐ°ÑÑ"/>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08104" y="3717032"/>
            <a:ext cx="2997202" cy="2997202"/>
          </a:xfrm>
          <a:prstGeom prst="rect">
            <a:avLst/>
          </a:prstGeom>
          <a:noFill/>
          <a:extLst>
            <a:ext uri="{909E8E84-426E-40DD-AFC4-6F175D3DCCD1}">
              <a14:hiddenFill xmlns:a14="http://schemas.microsoft.com/office/drawing/2010/main" xmlns="">
                <a:solidFill>
                  <a:srgbClr val="FFFFFF"/>
                </a:solidFill>
              </a14:hiddenFill>
            </a:ext>
          </a:extLst>
        </p:spPr>
      </p:pic>
      <p:pic>
        <p:nvPicPr>
          <p:cNvPr id="13316" name="Picture 4" descr="Ð§Ð°ÑÑ Ð²Ð¾Ð´ÑÐ½ÑÐµ ÑÐ°ÑÐ°."/>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95636" y="4130697"/>
            <a:ext cx="3636404" cy="2727303"/>
          </a:xfrm>
          <a:prstGeom prst="rect">
            <a:avLst/>
          </a:prstGeom>
          <a:noFill/>
          <a:extLst>
            <a:ext uri="{909E8E84-426E-40DD-AFC4-6F175D3DCCD1}">
              <a14:hiddenFill xmlns:a14="http://schemas.microsoft.com/office/drawing/2010/main" xmlns="">
                <a:solidFill>
                  <a:srgbClr val="FFFFFF"/>
                </a:solidFill>
              </a14:hiddenFill>
            </a:ext>
          </a:extLst>
        </p:spPr>
      </p:pic>
      <p:pic>
        <p:nvPicPr>
          <p:cNvPr id="13318" name="Picture 6" descr="ÐÑÐµÑÐ¸Ñ. ÐÑÐµÐ²Ð½Ð¸Ðµ Ð²Ð¾Ð´ÑÐ½ÑÐµ ÑÐ°ÑÑ."/>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814642" y="548680"/>
            <a:ext cx="2879535" cy="30235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677583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ÐÐ¾ÑÐ¾Ð¶ÐµÐµ Ð¸Ð·Ð¾Ð±ÑÐ°Ð¶ÐµÐ½Ð¸Ðµ"/>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1" y="3645024"/>
            <a:ext cx="3814511" cy="293538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217236" y="445720"/>
            <a:ext cx="3160885" cy="523220"/>
          </a:xfrm>
          <a:prstGeom prst="rect">
            <a:avLst/>
          </a:prstGeom>
          <a:solidFill>
            <a:srgbClr val="FFFF00"/>
          </a:solidFill>
        </p:spPr>
        <p:txBody>
          <a:bodyPr wrap="square" rtlCol="0">
            <a:spAutoFit/>
          </a:bodyPr>
          <a:lstStyle/>
          <a:p>
            <a:r>
              <a:rPr lang="ru-RU" sz="2800" b="1" dirty="0" smtClean="0">
                <a:solidFill>
                  <a:srgbClr val="00B0F0"/>
                </a:solidFill>
              </a:rPr>
              <a:t>ОГНЕВЫЕ  ЧАСЫ</a:t>
            </a:r>
            <a:endParaRPr lang="ru-RU" sz="2800" b="1" dirty="0">
              <a:solidFill>
                <a:srgbClr val="00B0F0"/>
              </a:solidFill>
            </a:endParaRPr>
          </a:p>
        </p:txBody>
      </p:sp>
      <p:pic>
        <p:nvPicPr>
          <p:cNvPr id="11266" name="Picture 2" descr="ÐÐ¾ÑÐ¾Ð¶ÐµÐµ Ð¸Ð·Ð¾Ð±ÑÐ°Ð¶ÐµÐ½Ð¸Ðµ"/>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30672" y="2276872"/>
            <a:ext cx="4098032" cy="307352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4" descr="ÐÐ°ÑÑÐ¸Ð½ÐºÐ¸ Ð¿Ð¾ Ð·Ð°Ð¿ÑÐ¾ÑÑ ÑÑÐ°ÑÐ¸Ð½Ð½ÑÐµ Ð¾Ð³Ð½ÐµÐ½Ð½ÑÐµ ÑÐ°ÑÑ"/>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64088" y="4365104"/>
            <a:ext cx="3352219" cy="2374032"/>
          </a:xfrm>
          <a:prstGeom prst="rect">
            <a:avLst/>
          </a:prstGeom>
          <a:noFill/>
          <a:extLst>
            <a:ext uri="{909E8E84-426E-40DD-AFC4-6F175D3DCCD1}">
              <a14:hiddenFill xmlns:a14="http://schemas.microsoft.com/office/drawing/2010/main" xmlns="">
                <a:solidFill>
                  <a:srgbClr val="FFFFFF"/>
                </a:solidFill>
              </a14:hiddenFill>
            </a:ext>
          </a:extLst>
        </p:spPr>
      </p:pic>
      <p:pic>
        <p:nvPicPr>
          <p:cNvPr id="11268" name="Picture 4" descr="ÐÐ°ÑÑÐ¸Ð½ÐºÐ¸ Ð¿Ð¾ Ð·Ð°Ð¿ÑÐ¾ÑÑ Ð¾Ð¿Ð¸ÑÐ°Ð½Ð¸Ðµ Ð¾Ð³Ð½ÐµÐ½Ð½ÑÑ ÑÐ°ÑÐ¾Ð²"/>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51520" y="644769"/>
            <a:ext cx="1729104" cy="2585012"/>
          </a:xfrm>
          <a:prstGeom prst="rect">
            <a:avLst/>
          </a:prstGeom>
          <a:noFill/>
          <a:extLst>
            <a:ext uri="{909E8E84-426E-40DD-AFC4-6F175D3DCCD1}">
              <a14:hiddenFill xmlns:a14="http://schemas.microsoft.com/office/drawing/2010/main" xmlns="">
                <a:solidFill>
                  <a:srgbClr val="FFFFFF"/>
                </a:solidFill>
              </a14:hiddenFill>
            </a:ext>
          </a:extLst>
        </p:spPr>
      </p:pic>
      <p:pic>
        <p:nvPicPr>
          <p:cNvPr id="11270" name="Picture 6" descr="ÐÐ°ÑÑÐ¸Ð½ÐºÐ¸ Ð¿Ð¾ Ð·Ð°Ð¿ÑÐ¾ÑÑ Ð¾Ð¿Ð¸ÑÐ°Ð½Ð¸Ðµ Ð¾Ð³Ð½ÐµÐ½Ð½ÑÑ ÑÐ°ÑÐ¾Ð²"/>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563822" y="644768"/>
            <a:ext cx="2952750" cy="2209801"/>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ÐÐ¾ÑÐ¾Ð¶ÐµÐµ Ð¸Ð·Ð¾Ð±ÑÐ°Ð¶ÐµÐ½Ð¸Ðµ"/>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715278" y="1412776"/>
            <a:ext cx="3360456" cy="252034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041761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upload.wikimedia.org/wikipedia/commons/thumb/3/33/GNM_-_%C3%96luhr.jpg/800px-GNM_-_%C3%96luh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260648"/>
            <a:ext cx="4237874" cy="633562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4860032" y="396860"/>
            <a:ext cx="4139952" cy="6063198"/>
          </a:xfrm>
          <a:prstGeom prst="rect">
            <a:avLst/>
          </a:prstGeom>
          <a:solidFill>
            <a:srgbClr val="FFFF00"/>
          </a:solidFill>
        </p:spPr>
        <p:txBody>
          <a:bodyPr wrap="square">
            <a:spAutoFit/>
          </a:bodyPr>
          <a:lstStyle/>
          <a:p>
            <a:r>
              <a:rPr lang="ru-RU" sz="2800" b="1" dirty="0" smtClean="0">
                <a:solidFill>
                  <a:srgbClr val="00B050"/>
                </a:solidFill>
              </a:rPr>
              <a:t>         Лампадные часы</a:t>
            </a:r>
            <a:endParaRPr lang="ru-RU" sz="2800" dirty="0">
              <a:solidFill>
                <a:srgbClr val="00B050"/>
              </a:solidFill>
            </a:endParaRPr>
          </a:p>
          <a:p>
            <a:r>
              <a:rPr lang="ru-RU" dirty="0" smtClean="0"/>
              <a:t>В</a:t>
            </a:r>
            <a:r>
              <a:rPr lang="ru-RU" dirty="0"/>
              <a:t> </a:t>
            </a:r>
            <a:r>
              <a:rPr lang="ru-RU" dirty="0">
                <a:hlinkClick r:id="rId3" tooltip="Масляная лампа"/>
              </a:rPr>
              <a:t>лампу</a:t>
            </a:r>
            <a:r>
              <a:rPr lang="ru-RU" dirty="0"/>
              <a:t> из глины или стекла наливалось столько масла и подбирался такой фитиль, чтобы хватило на определенное время горения светильника. Больше всего этими часами пользовались рудокопы: тогда в лампу наливалось масла на 10 часов горения. Когда заканчивалось масло, заканчивался и рабочий день. Лампадные часы часто делались расширяющимися кверху для равномерного понижения уровня масла: когда масла много, давление его больше и горит оно быстрее, чем когда масла мало, значит, за одно и то же время выгорает больший объём, но ввиду расширения лампы вверху площадь сечения там велика, поэтому хотя выгорит больше, уровень масла уменьшится настолько же.</a:t>
            </a:r>
          </a:p>
        </p:txBody>
      </p:sp>
    </p:spTree>
    <p:extLst>
      <p:ext uri="{BB962C8B-B14F-4D97-AF65-F5344CB8AC3E}">
        <p14:creationId xmlns:p14="http://schemas.microsoft.com/office/powerpoint/2010/main" xmlns="" val="21762275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27984" y="0"/>
            <a:ext cx="4572000" cy="6894195"/>
          </a:xfrm>
          <a:prstGeom prst="rect">
            <a:avLst/>
          </a:prstGeom>
          <a:solidFill>
            <a:srgbClr val="FFFF00"/>
          </a:solidFill>
        </p:spPr>
        <p:txBody>
          <a:bodyPr>
            <a:spAutoFit/>
          </a:bodyPr>
          <a:lstStyle/>
          <a:p>
            <a:pPr algn="ctr"/>
            <a:r>
              <a:rPr lang="ru-RU" sz="2800" b="1" dirty="0">
                <a:solidFill>
                  <a:srgbClr val="00B0F0"/>
                </a:solidFill>
              </a:rPr>
              <a:t>Свечные </a:t>
            </a:r>
            <a:r>
              <a:rPr lang="ru-RU" sz="2800" b="1" dirty="0" smtClean="0">
                <a:solidFill>
                  <a:srgbClr val="00B0F0"/>
                </a:solidFill>
              </a:rPr>
              <a:t>часы</a:t>
            </a:r>
            <a:endParaRPr lang="ru-RU" sz="2800" b="1" dirty="0">
              <a:solidFill>
                <a:srgbClr val="00B0F0"/>
              </a:solidFill>
            </a:endParaRPr>
          </a:p>
          <a:p>
            <a:r>
              <a:rPr lang="ru-RU" dirty="0" smtClean="0"/>
              <a:t>В </a:t>
            </a:r>
            <a:r>
              <a:rPr lang="ru-RU" dirty="0"/>
              <a:t>Китае огненные часы часто представляли собой свечу, изготовленную из специальных сортов дерева, растертого в порошок. Дерево смешивали с благовониями, из получившегося теста раскатывали палочки различной формы (чаще всего спирали). Этот состав обеспечивал равномерность горения. Палочки могли гореть месяцами, не требуя никакого обслуживания.</a:t>
            </a:r>
          </a:p>
          <a:p>
            <a:r>
              <a:rPr lang="ru-RU" dirty="0"/>
              <a:t>Китайские огненные часы могли использоваться и в качестве будильника. Тогда на определенных местах палочки подвешивались металлические шарики, и при сгорании свечи они падали в фарфоровую вазу, издавая громкий звон.</a:t>
            </a:r>
          </a:p>
          <a:p>
            <a:r>
              <a:rPr lang="ru-RU" dirty="0"/>
              <a:t>Также в Китае широко использовались свечи с метками: сгорание отрезка свечи между метками соответствовало определенному промежутку времени. В фитиль могли добавлять пахучие травы, чтобы каждый час свеча издавала различный запах.</a:t>
            </a:r>
          </a:p>
          <a:p>
            <a:r>
              <a:rPr lang="ru-RU" dirty="0"/>
              <a:t>С XIII века свечные часы распространились и в Европе, в том числе среди правителей</a:t>
            </a:r>
            <a:r>
              <a:rPr lang="ru-RU" baseline="30000" dirty="0">
                <a:hlinkClick r:id="rId2"/>
              </a:rPr>
              <a:t>[1]</a:t>
            </a:r>
            <a:r>
              <a:rPr lang="ru-RU" dirty="0"/>
              <a:t>.</a:t>
            </a:r>
          </a:p>
        </p:txBody>
      </p:sp>
      <p:pic>
        <p:nvPicPr>
          <p:cNvPr id="19458" name="Picture 2" descr="ÐÐ¾ÑÐ¾Ð¶ÐµÐµ Ð¸Ð·Ð¾Ð±ÑÐ°Ð¶ÐµÐ½Ð¸Ðµ"/>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3305" y="1052736"/>
            <a:ext cx="3882671" cy="51845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212314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1689" y="808901"/>
            <a:ext cx="2663227" cy="3517937"/>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ÐÐ°ÑÑÐ¸Ð½ÐºÐ¸ Ð¿Ð¾ Ð·Ð°Ð¿ÑÐ¾ÑÑ Ð¾Ð³Ð½ÐµÐ½Ð½ÑÐµ ÑÐ°ÑÑ ÑÑÐ°ÑÐ¸Ð½Ð½ÑÐµ"/>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516216" y="593248"/>
            <a:ext cx="2123495" cy="349197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250198" y="4509120"/>
            <a:ext cx="5909437" cy="2062103"/>
          </a:xfrm>
          <a:prstGeom prst="rect">
            <a:avLst/>
          </a:prstGeom>
          <a:solidFill>
            <a:srgbClr val="FFFF00"/>
          </a:solidFill>
        </p:spPr>
        <p:txBody>
          <a:bodyPr wrap="square">
            <a:spAutoFit/>
          </a:bodyPr>
          <a:lstStyle/>
          <a:p>
            <a:r>
              <a:rPr lang="ru-RU" sz="1600" b="1" dirty="0" smtClean="0"/>
              <a:t>Эти </a:t>
            </a:r>
            <a:r>
              <a:rPr lang="ru-RU" sz="1600" b="1" dirty="0"/>
              <a:t>часы благодаря своей форме и простоте работы сохранили некоторое значение вплоть до последнего времени, например, ими пользовались телефонные станции для учета времени коротких телефонных разговоров, в залах судебных </a:t>
            </a:r>
            <a:r>
              <a:rPr lang="ru-RU" sz="1600" b="1" dirty="0" smtClean="0"/>
              <a:t>заседаний,  </a:t>
            </a:r>
            <a:r>
              <a:rPr lang="ru-RU" sz="1600" b="1" dirty="0"/>
              <a:t>для некоторых нужд в домашнем </a:t>
            </a:r>
            <a:r>
              <a:rPr lang="ru-RU" sz="1600" b="1" dirty="0" smtClean="0"/>
              <a:t>хозяйстве и, конечно же, являются медицинским инструментарием при проведении </a:t>
            </a:r>
            <a:r>
              <a:rPr lang="ru-RU" sz="1600" b="1" dirty="0" err="1" smtClean="0"/>
              <a:t>физио</a:t>
            </a:r>
            <a:r>
              <a:rPr lang="ru-RU" sz="1600" b="1" dirty="0" smtClean="0"/>
              <a:t>- и лечебных (например, банки, горчичники) процедур, при лечении зубов…</a:t>
            </a:r>
            <a:endParaRPr lang="ru-RU" sz="1600" b="1" dirty="0"/>
          </a:p>
        </p:txBody>
      </p:sp>
      <p:pic>
        <p:nvPicPr>
          <p:cNvPr id="2054" name="Picture 6" descr="ÐÐ°ÑÑÐ¸Ð½ÐºÐ¸ Ð¿Ð¾ Ð·Ð°Ð¿ÑÐ¾ÑÑ Ð¾Ð³Ð½ÐµÐ½Ð½ÑÐµ ÑÐ°ÑÑ ÑÑÐ°ÑÐ¸Ð½Ð½ÑÐµ"/>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851920" y="980534"/>
            <a:ext cx="1810323" cy="3481391"/>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ÐÐ°ÑÑÐ¸Ð½ÐºÐ¸ Ð¿Ð¾ Ð·Ð°Ð¿ÑÐ¾ÑÑ Ð¾Ð³Ð½ÐµÐ½Ð½ÑÐµ ÑÐ°ÑÑ ÑÑÐ°ÑÐ¸Ð½Ð½ÑÐµ"/>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159635" y="4075750"/>
            <a:ext cx="2649159" cy="264915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3491880" y="239218"/>
            <a:ext cx="2311851" cy="584775"/>
          </a:xfrm>
          <a:prstGeom prst="rect">
            <a:avLst/>
          </a:prstGeom>
          <a:solidFill>
            <a:srgbClr val="FFFF00"/>
          </a:solidFill>
        </p:spPr>
        <p:txBody>
          <a:bodyPr wrap="none" rtlCol="0">
            <a:spAutoFit/>
          </a:bodyPr>
          <a:lstStyle/>
          <a:p>
            <a:r>
              <a:rPr lang="ru-RU" sz="3200" b="1" dirty="0" smtClean="0"/>
              <a:t>ПЕСОЧНЫЕ </a:t>
            </a:r>
            <a:endParaRPr lang="ru-RU" sz="3200" b="1" dirty="0"/>
          </a:p>
        </p:txBody>
      </p:sp>
    </p:spTree>
    <p:extLst>
      <p:ext uri="{BB962C8B-B14F-4D97-AF65-F5344CB8AC3E}">
        <p14:creationId xmlns:p14="http://schemas.microsoft.com/office/powerpoint/2010/main" xmlns="" val="15758070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905992"/>
            <a:ext cx="8496944" cy="5940088"/>
          </a:xfrm>
          <a:prstGeom prst="rect">
            <a:avLst/>
          </a:prstGeom>
        </p:spPr>
        <p:txBody>
          <a:bodyPr wrap="square">
            <a:spAutoFit/>
          </a:bodyPr>
          <a:lstStyle/>
          <a:p>
            <a:r>
              <a:rPr lang="ru-RU" sz="2000" b="1" dirty="0" smtClean="0"/>
              <a:t>Чтобы </a:t>
            </a:r>
            <a:r>
              <a:rPr lang="ru-RU" sz="2000" b="1" dirty="0"/>
              <a:t>обеспечить точность песочных часов, к качеству песка предъявлялись жесткие требования. Сырьем был, как правило, мрамор, который дробился, затем его  размалывали, просеивали и сушили. Следует отметить тот факт, что именно из-за жестких требований к качеству песка, песочные часы долгое время не были такими популярными как </a:t>
            </a:r>
            <a:r>
              <a:rPr lang="ru-RU" sz="2000" b="1" dirty="0">
                <a:hlinkClick r:id="rId2" tooltip="история водяных часов"/>
              </a:rPr>
              <a:t>водяные часы</a:t>
            </a:r>
            <a:r>
              <a:rPr lang="ru-RU" sz="2000" b="1" dirty="0"/>
              <a:t>. И, хотя к качеству воды тоже предъявлялись определенные требования, очистить воду и тем самым увеличить точность хода было легче.</a:t>
            </a:r>
          </a:p>
          <a:p>
            <a:r>
              <a:rPr lang="ru-RU" sz="2000" b="1" dirty="0"/>
              <a:t> История применения песочных часов в судоходстве берет свое начало около XVIII-</a:t>
            </a:r>
            <a:r>
              <a:rPr lang="ru-RU" sz="2000" b="1" dirty="0" err="1"/>
              <a:t>го</a:t>
            </a:r>
            <a:r>
              <a:rPr lang="ru-RU" sz="2000" b="1" dirty="0"/>
              <a:t> века. Рассчитанные на полчаса времени песочные часы стали применяться на флоте. Тогда же оформляется выражение "бить склянки".  Вахтенный матрос ударял в специальный колокол (рынду) каждый раз, когда переворачивал склянку.</a:t>
            </a:r>
          </a:p>
          <a:p>
            <a:r>
              <a:rPr lang="ru-RU" sz="2000" b="1" dirty="0"/>
              <a:t> На русских кораблях песочные часы прекратили использовать лишь в середине XIX века, когда удалось создать </a:t>
            </a:r>
            <a:r>
              <a:rPr lang="ru-RU" sz="2000" b="1" dirty="0">
                <a:hlinkClick r:id="rId3" tooltip="История механических часов"/>
              </a:rPr>
              <a:t>механические часы</a:t>
            </a:r>
            <a:r>
              <a:rPr lang="ru-RU" sz="2000" b="1" dirty="0"/>
              <a:t> приемлемой точности для морских путешествий, однако традиция бить склянки сохранилась.</a:t>
            </a:r>
          </a:p>
          <a:p>
            <a:r>
              <a:rPr lang="ru-RU" sz="2000" b="1" dirty="0"/>
              <a:t> В наше время можно приобрести очень красивые декоративные песочные часы для украшения интерьера рабочего кабинета. </a:t>
            </a:r>
          </a:p>
        </p:txBody>
      </p:sp>
      <p:sp>
        <p:nvSpPr>
          <p:cNvPr id="4" name="Прямоугольник 3"/>
          <p:cNvSpPr/>
          <p:nvPr/>
        </p:nvSpPr>
        <p:spPr>
          <a:xfrm>
            <a:off x="2150531" y="259661"/>
            <a:ext cx="4572000" cy="707886"/>
          </a:xfrm>
          <a:prstGeom prst="rect">
            <a:avLst/>
          </a:prstGeom>
          <a:solidFill>
            <a:srgbClr val="FFFF00"/>
          </a:solidFill>
        </p:spPr>
        <p:txBody>
          <a:bodyPr>
            <a:spAutoFit/>
          </a:bodyPr>
          <a:lstStyle/>
          <a:p>
            <a:pPr algn="ctr"/>
            <a:r>
              <a:rPr lang="ru-RU" sz="2000" b="1" dirty="0"/>
              <a:t>История песочных часов в Европе насчитывает восемь веков.</a:t>
            </a:r>
            <a:r>
              <a:rPr lang="ru-RU" sz="2000" dirty="0"/>
              <a:t> </a:t>
            </a:r>
          </a:p>
        </p:txBody>
      </p:sp>
    </p:spTree>
    <p:extLst>
      <p:ext uri="{BB962C8B-B14F-4D97-AF65-F5344CB8AC3E}">
        <p14:creationId xmlns:p14="http://schemas.microsoft.com/office/powerpoint/2010/main" xmlns="" val="26845135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923" y="2276872"/>
            <a:ext cx="8907841" cy="1077218"/>
          </a:xfrm>
          <a:prstGeom prst="rect">
            <a:avLst/>
          </a:prstGeom>
          <a:solidFill>
            <a:srgbClr val="FFFF00"/>
          </a:solidFill>
        </p:spPr>
        <p:txBody>
          <a:bodyPr wrap="square" rtlCol="0">
            <a:spAutoFit/>
          </a:bodyPr>
          <a:lstStyle/>
          <a:p>
            <a:pPr algn="ctr"/>
            <a:r>
              <a:rPr lang="ru-RU" sz="3200" b="1" dirty="0" smtClean="0">
                <a:solidFill>
                  <a:srgbClr val="00B0F0"/>
                </a:solidFill>
              </a:rPr>
              <a:t>ЧЕМ ЕЩЕ МОЖНО  ПОЛЬЗОВАТЬСЯ, ЧТОБЫ ОТСЧИТЫВАТЬ ВРЕМЯ</a:t>
            </a:r>
            <a:endParaRPr lang="ru-RU" sz="3200" b="1" dirty="0">
              <a:solidFill>
                <a:srgbClr val="00B0F0"/>
              </a:solidFill>
            </a:endParaRPr>
          </a:p>
        </p:txBody>
      </p:sp>
    </p:spTree>
    <p:extLst>
      <p:ext uri="{BB962C8B-B14F-4D97-AF65-F5344CB8AC3E}">
        <p14:creationId xmlns:p14="http://schemas.microsoft.com/office/powerpoint/2010/main" xmlns="" val="39638068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ÐÐ°ÑÑÐ¸Ð½ÐºÐ¸ Ð¿Ð¾ Ð·Ð°Ð¿ÑÐ¾ÑÑ ÑÐµÐºÑÐ½Ð´Ð¾Ð¼ÐµÑ"/>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217775"/>
            <a:ext cx="3240360" cy="3227752"/>
          </a:xfrm>
          <a:prstGeom prst="rect">
            <a:avLst/>
          </a:prstGeom>
          <a:noFill/>
          <a:extLst>
            <a:ext uri="{909E8E84-426E-40DD-AFC4-6F175D3DCCD1}">
              <a14:hiddenFill xmlns:a14="http://schemas.microsoft.com/office/drawing/2010/main" xmlns="">
                <a:solidFill>
                  <a:srgbClr val="FFFFFF"/>
                </a:solidFill>
              </a14:hiddenFill>
            </a:ext>
          </a:extLst>
        </p:spPr>
      </p:pic>
      <p:pic>
        <p:nvPicPr>
          <p:cNvPr id="14342" name="Picture 6" descr="ÐÐ°ÑÑÐ¸Ð½ÐºÐ¸ Ð¿Ð¾ Ð·Ð°Ð¿ÑÐ¾ÑÑ ÑÐµÐºÑÐ½Ð´Ð¾Ð¼ÐµÑ Ð² Ð¼Ð¾Ð±Ð¸Ð»ÑÐ½Ð¸ÐºÐµ"/>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61507" y="188640"/>
            <a:ext cx="2268252" cy="302433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3370640" y="217775"/>
            <a:ext cx="2640082" cy="584775"/>
          </a:xfrm>
          <a:prstGeom prst="rect">
            <a:avLst/>
          </a:prstGeom>
          <a:solidFill>
            <a:srgbClr val="FFFF00"/>
          </a:solidFill>
        </p:spPr>
        <p:txBody>
          <a:bodyPr wrap="none" rtlCol="0">
            <a:spAutoFit/>
          </a:bodyPr>
          <a:lstStyle/>
          <a:p>
            <a:r>
              <a:rPr lang="ru-RU" sz="3200" b="1" dirty="0" smtClean="0">
                <a:solidFill>
                  <a:srgbClr val="00B0F0"/>
                </a:solidFill>
              </a:rPr>
              <a:t>СЕКУНДОМЕР</a:t>
            </a:r>
            <a:endParaRPr lang="ru-RU" sz="3200" b="1" dirty="0">
              <a:solidFill>
                <a:srgbClr val="00B0F0"/>
              </a:solidFill>
            </a:endParaRPr>
          </a:p>
        </p:txBody>
      </p:sp>
      <p:pic>
        <p:nvPicPr>
          <p:cNvPr id="14344" name="Picture 8" descr="ÐÐ°ÑÑÐ¸Ð½ÐºÐ¸ Ð¿Ð¾ Ð·Ð°Ð¿ÑÐ¾ÑÑ ÑÐµÐºÑÐ½Ð´Ð½Ð°Ñ ÑÑÑÐµÐ»ÐºÐ° Ð½Ð° ÑÐ°ÑÐ°Ñ"/>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707904" y="1268218"/>
            <a:ext cx="2449108" cy="2464675"/>
          </a:xfrm>
          <a:prstGeom prst="rect">
            <a:avLst/>
          </a:prstGeom>
          <a:noFill/>
          <a:extLst>
            <a:ext uri="{909E8E84-426E-40DD-AFC4-6F175D3DCCD1}">
              <a14:hiddenFill xmlns:a14="http://schemas.microsoft.com/office/drawing/2010/main" xmlns="">
                <a:solidFill>
                  <a:srgbClr val="FFFFFF"/>
                </a:solidFill>
              </a14:hiddenFill>
            </a:ext>
          </a:extLst>
        </p:spPr>
      </p:pic>
      <p:pic>
        <p:nvPicPr>
          <p:cNvPr id="5122" name="Picture 2" descr="ÐÐ°ÑÑÐ¸Ð½ÐºÐ¸ Ð¿Ð¾ Ð·Ð°Ð¿ÑÐ¾ÑÑ ÐºÐ°ÑÑÐ¸Ð½ÐºÐ¸ Ð¾ÑÑÑÐµÑ Ð²ÑÐµÐ¼ÐµÐ½Ð¸ Ð´Ð»Ñ ÑÐ¿Ð¾ÑÑÑÐ¼ÐµÐ½Ð°"/>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960377" y="3729145"/>
            <a:ext cx="3497487" cy="2940215"/>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ÐÐ°ÑÑÐ¸Ð½ÐºÐ¸ Ð¿Ð¾ Ð·Ð°Ð¿ÑÐ¾ÑÑ ÐºÐ°ÑÑÐ¸Ð½ÐºÐ¸ Ð¾ÑÑÑÐµÑ Ð²ÑÐµÐ¼ÐµÐ½Ð¸ Ð´Ð»Ñ ÑÐ¿Ð¾ÑÑÑÐ¼ÐµÐ½Ð°"/>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83568" y="3861047"/>
            <a:ext cx="3738468" cy="269169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010168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6" descr="ÐÐ°ÑÑÐ¸Ð½ÐºÐ¸ Ð¿Ð¾ Ð·Ð°Ð¿ÑÐ¾ÑÑ ÑÐµÐ¼ Ð¼Ð¾Ð¶Ð½Ð¾ Ð¾ÑÑÑÐ¸ÑÑÐ²Ð°ÑÑ Ð²ÑÐµÐ¼Ñ"/>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36123" y="404665"/>
            <a:ext cx="3168352" cy="3168352"/>
          </a:xfrm>
          <a:prstGeom prst="rect">
            <a:avLst/>
          </a:prstGeom>
          <a:noFill/>
          <a:extLst>
            <a:ext uri="{909E8E84-426E-40DD-AFC4-6F175D3DCCD1}">
              <a14:hiddenFill xmlns:a14="http://schemas.microsoft.com/office/drawing/2010/main" xmlns="">
                <a:solidFill>
                  <a:srgbClr val="FFFFFF"/>
                </a:solidFill>
              </a14:hiddenFill>
            </a:ext>
          </a:extLst>
        </p:spPr>
      </p:pic>
      <p:pic>
        <p:nvPicPr>
          <p:cNvPr id="15368" name="Picture 8" descr="ÐÐ¾ÑÐ¾Ð¶ÐµÐµ Ð¸Ð·Ð¾Ð±ÑÐ°Ð¶ÐµÐ½Ð¸Ðµ"/>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7800" y="980728"/>
            <a:ext cx="4680520" cy="2652295"/>
          </a:xfrm>
          <a:prstGeom prst="rect">
            <a:avLst/>
          </a:prstGeom>
          <a:noFill/>
          <a:extLst>
            <a:ext uri="{909E8E84-426E-40DD-AFC4-6F175D3DCCD1}">
              <a14:hiddenFill xmlns:a14="http://schemas.microsoft.com/office/drawing/2010/main" xmlns="">
                <a:solidFill>
                  <a:srgbClr val="FFFFFF"/>
                </a:solidFill>
              </a14:hiddenFill>
            </a:ext>
          </a:extLst>
        </p:spPr>
      </p:pic>
      <p:pic>
        <p:nvPicPr>
          <p:cNvPr id="15370" name="Picture 10" descr="ÐÐ¾ÑÐ¾Ð¶ÐµÐµ Ð¸Ð·Ð¾Ð±ÑÐ°Ð¶ÐµÐ½Ð¸Ðµ"/>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7544" y="4049688"/>
            <a:ext cx="4047772" cy="227687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267744" y="113138"/>
            <a:ext cx="1654043" cy="584775"/>
          </a:xfrm>
          <a:prstGeom prst="rect">
            <a:avLst/>
          </a:prstGeom>
          <a:solidFill>
            <a:srgbClr val="FFFF00"/>
          </a:solidFill>
        </p:spPr>
        <p:txBody>
          <a:bodyPr wrap="none" rtlCol="0">
            <a:spAutoFit/>
          </a:bodyPr>
          <a:lstStyle/>
          <a:p>
            <a:r>
              <a:rPr lang="ru-RU" sz="3200" b="1" dirty="0" smtClean="0">
                <a:solidFill>
                  <a:srgbClr val="00B0F0"/>
                </a:solidFill>
              </a:rPr>
              <a:t>ТАЙМЕР</a:t>
            </a:r>
            <a:endParaRPr lang="ru-RU" sz="3200" b="1" dirty="0">
              <a:solidFill>
                <a:srgbClr val="00B0F0"/>
              </a:solidFill>
            </a:endParaRPr>
          </a:p>
        </p:txBody>
      </p:sp>
      <p:pic>
        <p:nvPicPr>
          <p:cNvPr id="6148" name="Picture 4" descr="ÐÐ°ÑÑÐ¸Ð½ÐºÐ¸ Ð¿Ð¾ Ð·Ð°Ð¿ÑÐ¾ÑÑ ÑÐ¾Ð·ÑÐ¹ÐºÐ° Ð²Ð°ÑÐ¸Ñ ÑÐ¹ÑÐ° Ð¿Ð¾ ÑÐµÐºÑÐ½Ð´Ð¾Ð¼ÐµÑÑ"/>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92403" y="3883360"/>
            <a:ext cx="3912381" cy="26095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40026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Ð¡ÐµÑÐµÐ±ÑÐ¸ÑÑÑÐ¹ Ñ Ð³Ð¾Ð»ÑÐ±ÑÐ¼ ÑÐµÐ¼ÐµÑÐºÐ¾Ð¼ Ð²Ð°ÑÐ¸Ð°Ð½Ñ W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1560" y="2996952"/>
            <a:ext cx="3645024" cy="3645024"/>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s://static-eu.insales.ru/images/products/1/4477/180138365/smart_watch_w8.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73415" y="2609528"/>
            <a:ext cx="3924944" cy="3924944"/>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ÐÐ°ÑÑÐ¸Ð½ÐºÐ¸ Ð¿Ð¾ Ð·Ð°Ð¿ÑÐ¾ÑÑ Ð½Ð°ÑÑÑÐ½ÑÐµ ÑÐ°ÑÑ"/>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05813" y="890728"/>
            <a:ext cx="4232888" cy="2092904"/>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ÐÐ°ÑÑÐ¸Ð½ÐºÐ¸ Ð¿Ð¾ Ð·Ð°Ð¿ÑÐ¾ÑÑ Ð½Ð°ÑÑÑÐ½ÑÐµ ÑÐ°ÑÑ"/>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932040" y="513586"/>
            <a:ext cx="3987526" cy="233934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762752" y="190420"/>
            <a:ext cx="2204514" cy="646331"/>
          </a:xfrm>
          <a:prstGeom prst="rect">
            <a:avLst/>
          </a:prstGeom>
          <a:solidFill>
            <a:srgbClr val="FFFF00"/>
          </a:solidFill>
        </p:spPr>
        <p:txBody>
          <a:bodyPr wrap="none" rtlCol="0">
            <a:spAutoFit/>
          </a:bodyPr>
          <a:lstStyle/>
          <a:p>
            <a:r>
              <a:rPr lang="ru-RU" sz="3600" b="1" dirty="0" smtClean="0">
                <a:solidFill>
                  <a:srgbClr val="00B0F0"/>
                </a:solidFill>
              </a:rPr>
              <a:t>Наручные</a:t>
            </a:r>
            <a:endParaRPr lang="ru-RU" sz="3600" b="1" dirty="0">
              <a:solidFill>
                <a:srgbClr val="00B0F0"/>
              </a:solidFill>
            </a:endParaRPr>
          </a:p>
        </p:txBody>
      </p:sp>
    </p:spTree>
    <p:extLst>
      <p:ext uri="{BB962C8B-B14F-4D97-AF65-F5344CB8AC3E}">
        <p14:creationId xmlns:p14="http://schemas.microsoft.com/office/powerpoint/2010/main" xmlns="" val="31523849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i5.otzovik.com/2016/03/15/3104422/img/9085925_b.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2903" y="2639112"/>
            <a:ext cx="3620123" cy="1877637"/>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http://i5.otzovik.com/2016/03/15/3104422/img/75072858_b.jpe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86319" y="2132856"/>
            <a:ext cx="4389202" cy="2194601"/>
          </a:xfrm>
          <a:prstGeom prst="rect">
            <a:avLst/>
          </a:prstGeom>
          <a:noFill/>
          <a:extLst>
            <a:ext uri="{909E8E84-426E-40DD-AFC4-6F175D3DCCD1}">
              <a14:hiddenFill xmlns:a14="http://schemas.microsoft.com/office/drawing/2010/main" xmlns="">
                <a:solidFill>
                  <a:srgbClr val="FFFFFF"/>
                </a:solidFill>
              </a14:hiddenFill>
            </a:ext>
          </a:extLst>
        </p:spPr>
      </p:pic>
      <p:pic>
        <p:nvPicPr>
          <p:cNvPr id="7174" name="Picture 6" descr="Ð¢Ð°Ð¹Ð¼ÐµÑ Ð´Ð»Ñ Ð²Ð°ÑÐºÐ¸ ÑÐ¸Ñ Marmiton ÑÐ¾ÑÐ¾"/>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98610" y="4653136"/>
            <a:ext cx="3744416" cy="1872208"/>
          </a:xfrm>
          <a:prstGeom prst="rect">
            <a:avLst/>
          </a:prstGeom>
          <a:noFill/>
          <a:extLst>
            <a:ext uri="{909E8E84-426E-40DD-AFC4-6F175D3DCCD1}">
              <a14:hiddenFill xmlns:a14="http://schemas.microsoft.com/office/drawing/2010/main" xmlns="">
                <a:solidFill>
                  <a:srgbClr val="FFFFFF"/>
                </a:solidFill>
              </a14:hiddenFill>
            </a:ext>
          </a:extLst>
        </p:spPr>
      </p:pic>
      <p:pic>
        <p:nvPicPr>
          <p:cNvPr id="7176" name="Picture 8" descr="Ð¢Ð°Ð¹Ð¼ÐµÑ Ð´Ð»Ñ Ð²Ð°ÑÐºÐ¸ ÑÐ¸Ñ Marmiton ÑÐ¾ÑÐ¾"/>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614068" y="4687589"/>
            <a:ext cx="4368107" cy="1871007"/>
          </a:xfrm>
          <a:prstGeom prst="rect">
            <a:avLst/>
          </a:prstGeom>
          <a:noFill/>
          <a:extLst>
            <a:ext uri="{909E8E84-426E-40DD-AFC4-6F175D3DCCD1}">
              <a14:hiddenFill xmlns:a14="http://schemas.microsoft.com/office/drawing/2010/main" xmlns="">
                <a:solidFill>
                  <a:srgbClr val="FFFFFF"/>
                </a:solidFill>
              </a14:hiddenFill>
            </a:ext>
          </a:extLst>
        </p:spPr>
      </p:pic>
      <p:pic>
        <p:nvPicPr>
          <p:cNvPr id="7178" name="Picture 10" descr="http://i5.otzovik.com/2016/03/15/3104422/img/11904253_b.jpe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72155" y="188640"/>
            <a:ext cx="3597326" cy="225432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5053349" y="688911"/>
            <a:ext cx="3181448" cy="461665"/>
          </a:xfrm>
          <a:prstGeom prst="rect">
            <a:avLst/>
          </a:prstGeom>
          <a:solidFill>
            <a:srgbClr val="FFFF00"/>
          </a:solidFill>
        </p:spPr>
        <p:txBody>
          <a:bodyPr wrap="none" rtlCol="0">
            <a:spAutoFit/>
          </a:bodyPr>
          <a:lstStyle/>
          <a:p>
            <a:r>
              <a:rPr lang="ru-RU" sz="2400" b="1" dirty="0" smtClean="0"/>
              <a:t>Таймер для варки яиц</a:t>
            </a:r>
          </a:p>
        </p:txBody>
      </p:sp>
      <p:sp>
        <p:nvSpPr>
          <p:cNvPr id="3" name="TextBox 2"/>
          <p:cNvSpPr txBox="1"/>
          <p:nvPr/>
        </p:nvSpPr>
        <p:spPr>
          <a:xfrm>
            <a:off x="2147350" y="4045315"/>
            <a:ext cx="323847" cy="369332"/>
          </a:xfrm>
          <a:prstGeom prst="rect">
            <a:avLst/>
          </a:prstGeom>
          <a:solidFill>
            <a:srgbClr val="FFFF00"/>
          </a:solidFill>
        </p:spPr>
        <p:txBody>
          <a:bodyPr wrap="square" rtlCol="0">
            <a:spAutoFit/>
          </a:bodyPr>
          <a:lstStyle/>
          <a:p>
            <a:pPr algn="ctr"/>
            <a:r>
              <a:rPr lang="ru-RU" b="1" dirty="0" smtClean="0"/>
              <a:t>1</a:t>
            </a:r>
            <a:endParaRPr lang="ru-RU" b="1" dirty="0"/>
          </a:p>
        </p:txBody>
      </p:sp>
      <p:sp>
        <p:nvSpPr>
          <p:cNvPr id="4" name="TextBox 3"/>
          <p:cNvSpPr txBox="1"/>
          <p:nvPr/>
        </p:nvSpPr>
        <p:spPr>
          <a:xfrm>
            <a:off x="6517155" y="3804627"/>
            <a:ext cx="295274" cy="369332"/>
          </a:xfrm>
          <a:prstGeom prst="rect">
            <a:avLst/>
          </a:prstGeom>
          <a:solidFill>
            <a:srgbClr val="FFFF00"/>
          </a:solidFill>
        </p:spPr>
        <p:txBody>
          <a:bodyPr wrap="none" rtlCol="0">
            <a:spAutoFit/>
          </a:bodyPr>
          <a:lstStyle/>
          <a:p>
            <a:r>
              <a:rPr lang="ru-RU" b="1" dirty="0" smtClean="0"/>
              <a:t>2</a:t>
            </a:r>
            <a:endParaRPr lang="ru-RU" b="1" dirty="0"/>
          </a:p>
        </p:txBody>
      </p:sp>
      <p:sp>
        <p:nvSpPr>
          <p:cNvPr id="5" name="TextBox 4"/>
          <p:cNvSpPr txBox="1"/>
          <p:nvPr/>
        </p:nvSpPr>
        <p:spPr>
          <a:xfrm>
            <a:off x="2147350" y="6007195"/>
            <a:ext cx="295274" cy="369332"/>
          </a:xfrm>
          <a:prstGeom prst="rect">
            <a:avLst/>
          </a:prstGeom>
          <a:solidFill>
            <a:srgbClr val="FFFF00"/>
          </a:solidFill>
        </p:spPr>
        <p:txBody>
          <a:bodyPr wrap="square" rtlCol="0">
            <a:spAutoFit/>
          </a:bodyPr>
          <a:lstStyle/>
          <a:p>
            <a:r>
              <a:rPr lang="ru-RU" b="1" dirty="0" smtClean="0"/>
              <a:t>3</a:t>
            </a:r>
            <a:endParaRPr lang="ru-RU" b="1" dirty="0"/>
          </a:p>
        </p:txBody>
      </p:sp>
      <p:sp>
        <p:nvSpPr>
          <p:cNvPr id="6" name="TextBox 5"/>
          <p:cNvSpPr txBox="1"/>
          <p:nvPr/>
        </p:nvSpPr>
        <p:spPr>
          <a:xfrm>
            <a:off x="6490025" y="5998401"/>
            <a:ext cx="308098" cy="369332"/>
          </a:xfrm>
          <a:prstGeom prst="rect">
            <a:avLst/>
          </a:prstGeom>
          <a:solidFill>
            <a:srgbClr val="FFFF00"/>
          </a:solidFill>
        </p:spPr>
        <p:txBody>
          <a:bodyPr wrap="none" rtlCol="0">
            <a:spAutoFit/>
          </a:bodyPr>
          <a:lstStyle/>
          <a:p>
            <a:r>
              <a:rPr lang="ru-RU" b="1" dirty="0" smtClean="0"/>
              <a:t>4</a:t>
            </a:r>
            <a:endParaRPr lang="ru-RU" b="1" dirty="0"/>
          </a:p>
        </p:txBody>
      </p:sp>
    </p:spTree>
    <p:extLst>
      <p:ext uri="{BB962C8B-B14F-4D97-AF65-F5344CB8AC3E}">
        <p14:creationId xmlns:p14="http://schemas.microsoft.com/office/powerpoint/2010/main" xmlns="" val="34589169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76812" y="401959"/>
            <a:ext cx="3166391" cy="3166391"/>
          </a:xfrm>
          <a:prstGeom prst="rect">
            <a:avLst/>
          </a:prstGeom>
          <a:noFill/>
          <a:extLst>
            <a:ext uri="{909E8E84-426E-40DD-AFC4-6F175D3DCCD1}">
              <a14:hiddenFill xmlns:a14="http://schemas.microsoft.com/office/drawing/2010/main" xmlns="">
                <a:solidFill>
                  <a:srgbClr val="FFFFFF"/>
                </a:solidFill>
              </a14:hiddenFill>
            </a:ext>
          </a:extLst>
        </p:spPr>
      </p:pic>
      <p:pic>
        <p:nvPicPr>
          <p:cNvPr id="10246" name="Picture 6" descr="ÐÐ°ÑÑÐ¸Ð½ÐºÐ¸ Ð¿Ð¾ Ð·Ð°Ð¿ÑÐ¾ÑÑ ÐºÐ°Ð»ÐµÐ½Ð´Ð°ÑÑ Ð½Ð° 2019 Ð³Ð¾Ð´"/>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0" y="3750223"/>
            <a:ext cx="4230471" cy="2998485"/>
          </a:xfrm>
          <a:prstGeom prst="rect">
            <a:avLst/>
          </a:prstGeom>
          <a:noFill/>
          <a:extLst>
            <a:ext uri="{909E8E84-426E-40DD-AFC4-6F175D3DCCD1}">
              <a14:hiddenFill xmlns:a14="http://schemas.microsoft.com/office/drawing/2010/main" xmlns="">
                <a:solidFill>
                  <a:srgbClr val="FFFFFF"/>
                </a:solidFill>
              </a14:hiddenFill>
            </a:ext>
          </a:extLst>
        </p:spPr>
      </p:pic>
      <p:pic>
        <p:nvPicPr>
          <p:cNvPr id="10248" name="Picture 8" descr="ÐÐ°ÑÑÐ¸Ð½ÐºÐ¸ Ð¿Ð¾ Ð·Ð°Ð¿ÑÐ¾ÑÑ Ð¾ÑÑÑÐ²Ð½Ð¾Ð¹ ÐºÐ°Ð»ÐµÐ½Ð´Ð°ÑÑ Ð½Ð° 2019 Ð³Ð¾Ð´"/>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11359" y="3717032"/>
            <a:ext cx="3064792" cy="306479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4058237" y="963696"/>
            <a:ext cx="1564852" cy="400110"/>
          </a:xfrm>
          <a:prstGeom prst="rect">
            <a:avLst/>
          </a:prstGeom>
          <a:solidFill>
            <a:srgbClr val="FFFF00"/>
          </a:solidFill>
        </p:spPr>
        <p:txBody>
          <a:bodyPr wrap="none" rtlCol="0">
            <a:spAutoFit/>
          </a:bodyPr>
          <a:lstStyle/>
          <a:p>
            <a:r>
              <a:rPr lang="ru-RU" sz="2000" b="1" dirty="0" smtClean="0">
                <a:solidFill>
                  <a:srgbClr val="00B0F0"/>
                </a:solidFill>
              </a:rPr>
              <a:t>КАЛЕНДАРИ</a:t>
            </a:r>
            <a:endParaRPr lang="ru-RU" sz="2000" b="1" dirty="0">
              <a:solidFill>
                <a:srgbClr val="00B0F0"/>
              </a:solidFill>
            </a:endParaRPr>
          </a:p>
        </p:txBody>
      </p:sp>
      <p:pic>
        <p:nvPicPr>
          <p:cNvPr id="10254" name="Picture 14" descr="ÐÐ°ÑÑÐ¸Ð½ÐºÐ¸ Ð¿Ð¾ Ð·Ð°Ð¿ÑÐ¾ÑÑ ÐºÐ°ÑÐ¼Ð°Ð½Ð½ÑÐ¹ ÐºÐ°Ð»ÐµÐ½Ð´Ð°ÑÑ Ð½Ð° 2019 Ð³Ð¾Ð´"/>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716792" y="1758598"/>
            <a:ext cx="1958434" cy="1958434"/>
          </a:xfrm>
          <a:prstGeom prst="rect">
            <a:avLst/>
          </a:prstGeom>
          <a:noFill/>
          <a:extLst>
            <a:ext uri="{909E8E84-426E-40DD-AFC4-6F175D3DCCD1}">
              <a14:hiddenFill xmlns:a14="http://schemas.microsoft.com/office/drawing/2010/main" xmlns="">
                <a:solidFill>
                  <a:srgbClr val="FFFFFF"/>
                </a:solidFill>
              </a14:hiddenFill>
            </a:ext>
          </a:extLst>
        </p:spPr>
      </p:pic>
      <p:pic>
        <p:nvPicPr>
          <p:cNvPr id="8194" name="Picture 2" descr="ÐÐ¾ÑÐ¾Ð¶ÐµÐµ Ð¸Ð·Ð¾Ð±ÑÐ°Ð¶ÐµÐ½Ð¸Ðµ"/>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95536" y="287735"/>
            <a:ext cx="3280615" cy="32806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588441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ÐÐ¾ÑÐ¾Ð¶ÐµÐµ Ð¸Ð·Ð¾Ð±ÑÐ°Ð¶ÐµÐ½Ð¸Ðµ"/>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8964" y="1484784"/>
            <a:ext cx="8718380" cy="502726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3131840" y="548680"/>
            <a:ext cx="2906565" cy="707886"/>
          </a:xfrm>
          <a:prstGeom prst="rect">
            <a:avLst/>
          </a:prstGeom>
          <a:solidFill>
            <a:srgbClr val="FFFF00"/>
          </a:solidFill>
        </p:spPr>
        <p:txBody>
          <a:bodyPr wrap="none" rtlCol="0">
            <a:spAutoFit/>
          </a:bodyPr>
          <a:lstStyle/>
          <a:p>
            <a:r>
              <a:rPr lang="ru-RU" sz="4000" b="1" dirty="0" smtClean="0"/>
              <a:t>Запомните !</a:t>
            </a:r>
            <a:endParaRPr lang="ru-RU" sz="4000" b="1" dirty="0"/>
          </a:p>
        </p:txBody>
      </p:sp>
    </p:spTree>
    <p:extLst>
      <p:ext uri="{BB962C8B-B14F-4D97-AF65-F5344CB8AC3E}">
        <p14:creationId xmlns:p14="http://schemas.microsoft.com/office/powerpoint/2010/main" xmlns="" val="22055855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4197" y="300854"/>
            <a:ext cx="3704860" cy="523220"/>
          </a:xfrm>
          <a:prstGeom prst="rect">
            <a:avLst/>
          </a:prstGeom>
          <a:solidFill>
            <a:srgbClr val="FFFF00"/>
          </a:solidFill>
        </p:spPr>
        <p:txBody>
          <a:bodyPr wrap="none" rtlCol="0">
            <a:spAutoFit/>
          </a:bodyPr>
          <a:lstStyle/>
          <a:p>
            <a:r>
              <a:rPr lang="ru-RU" sz="2800" b="1" dirty="0" smtClean="0"/>
              <a:t>Пословицы о времени</a:t>
            </a:r>
            <a:endParaRPr lang="ru-RU" sz="2800" b="1" dirty="0"/>
          </a:p>
        </p:txBody>
      </p:sp>
      <p:sp>
        <p:nvSpPr>
          <p:cNvPr id="5" name="Прямоугольник 4"/>
          <p:cNvSpPr/>
          <p:nvPr/>
        </p:nvSpPr>
        <p:spPr>
          <a:xfrm>
            <a:off x="404423" y="4149080"/>
            <a:ext cx="8712968" cy="2308324"/>
          </a:xfrm>
          <a:prstGeom prst="rect">
            <a:avLst/>
          </a:prstGeom>
        </p:spPr>
        <p:txBody>
          <a:bodyPr wrap="square">
            <a:spAutoFit/>
          </a:bodyPr>
          <a:lstStyle/>
          <a:p>
            <a:r>
              <a:rPr lang="ru-RU" b="1" dirty="0"/>
              <a:t>Минута час бережет. (</a:t>
            </a:r>
            <a:r>
              <a:rPr lang="ru-RU" b="1" dirty="0" err="1"/>
              <a:t>белор</a:t>
            </a:r>
            <a:r>
              <a:rPr lang="ru-RU" b="1" dirty="0"/>
              <a:t>)</a:t>
            </a:r>
          </a:p>
          <a:p>
            <a:r>
              <a:rPr lang="ru-RU" b="1" dirty="0"/>
              <a:t>Крупинку золота можно найти, крупинку времени — никогда. (</a:t>
            </a:r>
            <a:r>
              <a:rPr lang="ru-RU" b="1" dirty="0" err="1"/>
              <a:t>белор</a:t>
            </a:r>
            <a:r>
              <a:rPr lang="ru-RU" b="1" dirty="0"/>
              <a:t>)</a:t>
            </a:r>
          </a:p>
          <a:p>
            <a:r>
              <a:rPr lang="ru-RU" b="1" dirty="0"/>
              <a:t>Время не лошадь: не подгонишь и не приостановишь. (</a:t>
            </a:r>
            <a:r>
              <a:rPr lang="ru-RU" b="1" dirty="0" err="1"/>
              <a:t>белор</a:t>
            </a:r>
            <a:r>
              <a:rPr lang="ru-RU" b="1" dirty="0"/>
              <a:t>)</a:t>
            </a:r>
          </a:p>
          <a:p>
            <a:r>
              <a:rPr lang="ru-RU" b="1" dirty="0"/>
              <a:t>Время ушло — счастье ушло. (</a:t>
            </a:r>
            <a:r>
              <a:rPr lang="ru-RU" b="1" dirty="0" err="1"/>
              <a:t>узб</a:t>
            </a:r>
            <a:r>
              <a:rPr lang="ru-RU" b="1" dirty="0"/>
              <a:t>)</a:t>
            </a:r>
          </a:p>
          <a:p>
            <a:r>
              <a:rPr lang="ru-RU" b="1" dirty="0"/>
              <a:t>Время вертится, как колесо: прозевал — отстал. (</a:t>
            </a:r>
            <a:r>
              <a:rPr lang="ru-RU" b="1" dirty="0" err="1"/>
              <a:t>абазинск</a:t>
            </a:r>
            <a:r>
              <a:rPr lang="ru-RU" b="1" dirty="0"/>
              <a:t>)</a:t>
            </a:r>
          </a:p>
          <a:p>
            <a:r>
              <a:rPr lang="ru-RU" b="1" dirty="0" smtClean="0"/>
              <a:t>Время </a:t>
            </a:r>
            <a:r>
              <a:rPr lang="ru-RU" b="1" dirty="0"/>
              <a:t>и камни точит. (морд)</a:t>
            </a:r>
          </a:p>
          <a:p>
            <a:r>
              <a:rPr lang="ru-RU" b="1" dirty="0"/>
              <a:t>Кто временем не дорожит, у того всегда убытки. (</a:t>
            </a:r>
            <a:r>
              <a:rPr lang="ru-RU" b="1" dirty="0" err="1"/>
              <a:t>азерб</a:t>
            </a:r>
            <a:r>
              <a:rPr lang="ru-RU" b="1" dirty="0"/>
              <a:t>)</a:t>
            </a:r>
          </a:p>
          <a:p>
            <a:r>
              <a:rPr lang="ru-RU" b="1" dirty="0"/>
              <a:t>Ничто так не воспитывает человека, как время. (татар)</a:t>
            </a:r>
          </a:p>
        </p:txBody>
      </p:sp>
      <p:sp>
        <p:nvSpPr>
          <p:cNvPr id="6" name="Прямоугольник 5"/>
          <p:cNvSpPr/>
          <p:nvPr/>
        </p:nvSpPr>
        <p:spPr>
          <a:xfrm>
            <a:off x="400975" y="829227"/>
            <a:ext cx="8451304" cy="3323987"/>
          </a:xfrm>
          <a:prstGeom prst="rect">
            <a:avLst/>
          </a:prstGeom>
        </p:spPr>
        <p:txBody>
          <a:bodyPr wrap="square">
            <a:spAutoFit/>
          </a:bodyPr>
          <a:lstStyle/>
          <a:p>
            <a:endParaRPr lang="ru-RU" dirty="0"/>
          </a:p>
          <a:p>
            <a:endParaRPr lang="ru-RU" sz="1200" dirty="0"/>
          </a:p>
          <a:p>
            <a:r>
              <a:rPr lang="ru-RU" b="1" dirty="0" smtClean="0"/>
              <a:t>Время </a:t>
            </a:r>
            <a:r>
              <a:rPr lang="ru-RU" b="1" dirty="0"/>
              <a:t>дороже золота (денег).</a:t>
            </a:r>
          </a:p>
          <a:p>
            <a:r>
              <a:rPr lang="ru-RU" b="1" dirty="0" smtClean="0"/>
              <a:t>Время </a:t>
            </a:r>
            <a:r>
              <a:rPr lang="ru-RU" b="1" dirty="0"/>
              <a:t>и камень долбит.</a:t>
            </a:r>
          </a:p>
          <a:p>
            <a:r>
              <a:rPr lang="ru-RU" b="1" dirty="0"/>
              <a:t>Время и труд к победе зовут</a:t>
            </a:r>
            <a:r>
              <a:rPr lang="ru-RU" b="1" dirty="0" smtClean="0"/>
              <a:t>. Время </a:t>
            </a:r>
            <a:r>
              <a:rPr lang="ru-RU" b="1" dirty="0"/>
              <a:t>не ждет.</a:t>
            </a:r>
          </a:p>
          <a:p>
            <a:r>
              <a:rPr lang="ru-RU" b="1" dirty="0"/>
              <a:t>Время не птица — за хвост не поймаешь.</a:t>
            </a:r>
          </a:p>
          <a:p>
            <a:r>
              <a:rPr lang="ru-RU" b="1" dirty="0" smtClean="0"/>
              <a:t>Время </a:t>
            </a:r>
            <a:r>
              <a:rPr lang="ru-RU" b="1" dirty="0"/>
              <a:t>подойдет, так и лед пойдет.</a:t>
            </a:r>
          </a:p>
          <a:p>
            <a:r>
              <a:rPr lang="ru-RU" b="1" dirty="0"/>
              <a:t>Время придет — и час пробьет.</a:t>
            </a:r>
          </a:p>
          <a:p>
            <a:r>
              <a:rPr lang="ru-RU" b="1" dirty="0" smtClean="0"/>
              <a:t>Время </a:t>
            </a:r>
            <a:r>
              <a:rPr lang="ru-RU" b="1" dirty="0"/>
              <a:t>проходит, а другое приходит.</a:t>
            </a:r>
          </a:p>
          <a:p>
            <a:r>
              <a:rPr lang="ru-RU" b="1" dirty="0"/>
              <a:t>Время разум дает.</a:t>
            </a:r>
          </a:p>
          <a:p>
            <a:r>
              <a:rPr lang="ru-RU" b="1" dirty="0"/>
              <a:t>Время, как воробей, упустишь — не поймаешь.</a:t>
            </a:r>
          </a:p>
          <a:p>
            <a:r>
              <a:rPr lang="ru-RU" b="1" dirty="0"/>
              <a:t>Дни не копейки, годы не рубли, их из кармана не выложишь.</a:t>
            </a:r>
          </a:p>
        </p:txBody>
      </p:sp>
    </p:spTree>
    <p:extLst>
      <p:ext uri="{BB962C8B-B14F-4D97-AF65-F5344CB8AC3E}">
        <p14:creationId xmlns:p14="http://schemas.microsoft.com/office/powerpoint/2010/main" xmlns="" val="1593061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15616" y="2409089"/>
            <a:ext cx="7361311" cy="830997"/>
          </a:xfrm>
          <a:prstGeom prst="rect">
            <a:avLst/>
          </a:prstGeom>
          <a:solidFill>
            <a:srgbClr val="92D050"/>
          </a:solidFill>
        </p:spPr>
        <p:txBody>
          <a:bodyPr wrap="none" rtlCol="0">
            <a:spAutoFit/>
          </a:bodyPr>
          <a:lstStyle/>
          <a:p>
            <a:r>
              <a:rPr lang="ru-RU" sz="4800" b="1" dirty="0" smtClean="0"/>
              <a:t>СПАСИБО ЗА ВНИМАНИЕ !</a:t>
            </a:r>
            <a:endParaRPr lang="ru-RU" sz="4800" b="1" dirty="0"/>
          </a:p>
        </p:txBody>
      </p:sp>
    </p:spTree>
    <p:extLst>
      <p:ext uri="{BB962C8B-B14F-4D97-AF65-F5344CB8AC3E}">
        <p14:creationId xmlns:p14="http://schemas.microsoft.com/office/powerpoint/2010/main" xmlns="" val="956047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ÐÐ°ÑÑÐ¸Ð½ÐºÐ¸ Ð¿Ð¾ Ð·Ð°Ð¿ÑÐ¾ÑÑ ÐºÐ°ÑÐ¼Ð°Ð½Ð½ÑÐµ ÑÐ°ÑÑ"/>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476672"/>
            <a:ext cx="4467515" cy="3350636"/>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ÐÐ°ÑÑÐ¸Ð½ÐºÐ¸ Ð¿Ð¾ Ð·Ð°Ð¿ÑÐ¾ÑÑ ÐºÐ°ÑÐ¼Ð°Ð½Ð½ÑÐµ ÑÐ°ÑÑ"/>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64088" y="836712"/>
            <a:ext cx="3534814" cy="3534814"/>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ÐÐ°ÑÑÐ¸Ð½ÐºÐ¸ Ð¿Ð¾ Ð·Ð°Ð¿ÑÐ¾ÑÑ ÐºÐ°ÑÐ¼Ð°Ð½Ð½ÑÐµ ÑÐ°ÑÑ"/>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462784" y="3579507"/>
            <a:ext cx="4224469" cy="316835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5364088" y="313492"/>
            <a:ext cx="2241319" cy="523220"/>
          </a:xfrm>
          <a:prstGeom prst="rect">
            <a:avLst/>
          </a:prstGeom>
          <a:solidFill>
            <a:srgbClr val="FFFF00"/>
          </a:solidFill>
        </p:spPr>
        <p:txBody>
          <a:bodyPr wrap="none" rtlCol="0">
            <a:spAutoFit/>
          </a:bodyPr>
          <a:lstStyle/>
          <a:p>
            <a:r>
              <a:rPr lang="ru-RU" sz="2800" b="1" dirty="0" smtClean="0">
                <a:solidFill>
                  <a:srgbClr val="00B0F0"/>
                </a:solidFill>
              </a:rPr>
              <a:t>КАРМАННЫЕ</a:t>
            </a:r>
            <a:endParaRPr lang="ru-RU" sz="2800" b="1" dirty="0">
              <a:solidFill>
                <a:srgbClr val="00B0F0"/>
              </a:solidFill>
            </a:endParaRPr>
          </a:p>
        </p:txBody>
      </p:sp>
    </p:spTree>
    <p:extLst>
      <p:ext uri="{BB962C8B-B14F-4D97-AF65-F5344CB8AC3E}">
        <p14:creationId xmlns:p14="http://schemas.microsoft.com/office/powerpoint/2010/main" xmlns="" val="32975699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ÐÐ°ÑÑÐ¸Ð½ÐºÐ¸ Ð¿Ð¾ Ð·Ð°Ð¿ÑÐ¾ÑÑ Ð½Ð°ÑÑÐ¾Ð»ÑÐ½ÑÐµ ÑÐ°Ñ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ÐÐ°ÑÑÐ¸Ð½ÐºÐ¸ Ð¿Ð¾ Ð·Ð°Ð¿ÑÐ¾ÑÑ Ð½Ð°ÑÑÐ¾Ð»ÑÐ½ÑÐµ ÑÐ°ÑÑ"/>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6" descr="ÐÐ°ÑÑÐ¸Ð½ÐºÐ¸ Ð¿Ð¾ Ð·Ð°Ð¿ÑÐ¾ÑÑ Ð½Ð°ÑÑÐ¾Ð»ÑÐ½ÑÐµ ÑÐ°ÑÑ"/>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104" name="Picture 8" descr="ÐÐ¾ÑÐ¾Ð¶ÐµÐµ Ð¸Ð·Ð¾Ð±ÑÐ°Ð¶ÐµÐ½Ð¸Ðµ"/>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92696"/>
            <a:ext cx="3625014" cy="3625014"/>
          </a:xfrm>
          <a:prstGeom prst="rect">
            <a:avLst/>
          </a:prstGeom>
          <a:noFill/>
          <a:extLst>
            <a:ext uri="{909E8E84-426E-40DD-AFC4-6F175D3DCCD1}">
              <a14:hiddenFill xmlns:a14="http://schemas.microsoft.com/office/drawing/2010/main" xmlns="">
                <a:solidFill>
                  <a:srgbClr val="FFFFFF"/>
                </a:solidFill>
              </a14:hiddenFill>
            </a:ext>
          </a:extLst>
        </p:spPr>
      </p:pic>
      <p:pic>
        <p:nvPicPr>
          <p:cNvPr id="4106" name="Picture 10" descr="ÐÐ°ÑÑÐ¸Ð½ÐºÐ¸ Ð¿Ð¾ Ð·Ð°Ð¿ÑÐ¾ÑÑ Ð½Ð°ÑÑÐ¾Ð»ÑÐ½ÑÐµ ÑÐ°ÑÑ"/>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793841" y="604371"/>
            <a:ext cx="5230846" cy="3363888"/>
          </a:xfrm>
          <a:prstGeom prst="rect">
            <a:avLst/>
          </a:prstGeom>
          <a:noFill/>
          <a:extLst>
            <a:ext uri="{909E8E84-426E-40DD-AFC4-6F175D3DCCD1}">
              <a14:hiddenFill xmlns:a14="http://schemas.microsoft.com/office/drawing/2010/main" xmlns="">
                <a:solidFill>
                  <a:srgbClr val="FFFFFF"/>
                </a:solidFill>
              </a14:hiddenFill>
            </a:ext>
          </a:extLst>
        </p:spPr>
      </p:pic>
      <p:pic>
        <p:nvPicPr>
          <p:cNvPr id="4108" name="Picture 12" descr="ÐÐ°ÑÑÐ¸Ð½ÐºÐ¸ Ð¿Ð¾ Ð·Ð°Ð¿ÑÐ¾ÑÑ Ð½Ð°ÑÑÐ¾Ð»ÑÐ½ÑÐµ ÑÐ°ÑÑ"/>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85182" y="3930653"/>
            <a:ext cx="4517998" cy="2904427"/>
          </a:xfrm>
          <a:prstGeom prst="rect">
            <a:avLst/>
          </a:prstGeom>
          <a:noFill/>
          <a:extLst>
            <a:ext uri="{909E8E84-426E-40DD-AFC4-6F175D3DCCD1}">
              <a14:hiddenFill xmlns:a14="http://schemas.microsoft.com/office/drawing/2010/main" xmlns="">
                <a:solidFill>
                  <a:srgbClr val="FFFFFF"/>
                </a:solidFill>
              </a14:hiddenFill>
            </a:ext>
          </a:extLst>
        </p:spPr>
      </p:pic>
      <p:pic>
        <p:nvPicPr>
          <p:cNvPr id="4110" name="Picture 14" descr="ÐÐ¾ÑÐ¾Ð¶ÐµÐµ Ð¸Ð·Ð¾Ð±ÑÐ°Ð¶ÐµÐ½Ð¸Ðµ"/>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56047" y="4112292"/>
            <a:ext cx="3810000" cy="254317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2483768" y="281206"/>
            <a:ext cx="2936445" cy="646331"/>
          </a:xfrm>
          <a:prstGeom prst="rect">
            <a:avLst/>
          </a:prstGeom>
          <a:solidFill>
            <a:srgbClr val="FFFF00"/>
          </a:solidFill>
        </p:spPr>
        <p:txBody>
          <a:bodyPr wrap="none" rtlCol="0">
            <a:spAutoFit/>
          </a:bodyPr>
          <a:lstStyle/>
          <a:p>
            <a:r>
              <a:rPr lang="ru-RU" sz="3600" b="1" dirty="0" smtClean="0">
                <a:solidFill>
                  <a:srgbClr val="00B0F0"/>
                </a:solidFill>
              </a:rPr>
              <a:t>НАСТОЛЬНЫЕ</a:t>
            </a:r>
            <a:endParaRPr lang="ru-RU" sz="3600" b="1" dirty="0">
              <a:solidFill>
                <a:srgbClr val="00B0F0"/>
              </a:solidFill>
            </a:endParaRPr>
          </a:p>
        </p:txBody>
      </p:sp>
    </p:spTree>
    <p:extLst>
      <p:ext uri="{BB962C8B-B14F-4D97-AF65-F5344CB8AC3E}">
        <p14:creationId xmlns:p14="http://schemas.microsoft.com/office/powerpoint/2010/main" xmlns="" val="39272292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ÐÐ°ÑÑÐ¸Ð½ÐºÐ¸ Ð¿Ð¾ Ð·Ð°Ð¿ÑÐ¾ÑÑ ÐºÐ°Ð¼Ð¸Ð½Ð½ÑÐµ ÑÐ°ÑÑ"/>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332656"/>
            <a:ext cx="4680520" cy="3838027"/>
          </a:xfrm>
          <a:prstGeom prst="rect">
            <a:avLst/>
          </a:prstGeom>
          <a:noFill/>
          <a:extLst>
            <a:ext uri="{909E8E84-426E-40DD-AFC4-6F175D3DCCD1}">
              <a14:hiddenFill xmlns:a14="http://schemas.microsoft.com/office/drawing/2010/main" xmlns="">
                <a:solidFill>
                  <a:srgbClr val="FFFFFF"/>
                </a:solidFill>
              </a14:hiddenFill>
            </a:ext>
          </a:extLst>
        </p:spPr>
      </p:pic>
      <p:pic>
        <p:nvPicPr>
          <p:cNvPr id="9220" name="Picture 4" descr="ÐÐ¾ÑÐ¾Ð¶ÐµÐµ Ð¸Ð·Ð¾Ð±ÑÐ°Ð¶ÐµÐ½Ð¸Ðµ"/>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21785" y="2546857"/>
            <a:ext cx="2618747" cy="4122503"/>
          </a:xfrm>
          <a:prstGeom prst="rect">
            <a:avLst/>
          </a:prstGeom>
          <a:noFill/>
          <a:extLst>
            <a:ext uri="{909E8E84-426E-40DD-AFC4-6F175D3DCCD1}">
              <a14:hiddenFill xmlns:a14="http://schemas.microsoft.com/office/drawing/2010/main" xmlns="">
                <a:solidFill>
                  <a:srgbClr val="FFFFFF"/>
                </a:solidFill>
              </a14:hiddenFill>
            </a:ext>
          </a:extLst>
        </p:spPr>
      </p:pic>
      <p:pic>
        <p:nvPicPr>
          <p:cNvPr id="9222" name="Picture 6" descr="ÐÐ°ÑÑÐ¸Ð½ÐºÐ¸ Ð¿Ð¾ Ð·Ð°Ð¿ÑÐ¾ÑÑ ÐºÐ°Ð¼Ð¸Ð½Ð½ÑÐµ ÑÐ°ÑÑ"/>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41123" y="3789040"/>
            <a:ext cx="2181833" cy="2880320"/>
          </a:xfrm>
          <a:prstGeom prst="rect">
            <a:avLst/>
          </a:prstGeom>
          <a:noFill/>
          <a:extLst>
            <a:ext uri="{909E8E84-426E-40DD-AFC4-6F175D3DCCD1}">
              <a14:hiddenFill xmlns:a14="http://schemas.microsoft.com/office/drawing/2010/main" xmlns="">
                <a:solidFill>
                  <a:srgbClr val="FFFFFF"/>
                </a:solidFill>
              </a14:hiddenFill>
            </a:ext>
          </a:extLst>
        </p:spPr>
      </p:pic>
      <p:pic>
        <p:nvPicPr>
          <p:cNvPr id="9224" name="Picture 8" descr="ÐÐ°ÑÑÐ¸Ð½ÐºÐ¸ Ð¿Ð¾ Ð·Ð°Ð¿ÑÐ¾ÑÑ ÐºÐ°Ð¼Ð¸Ð½Ð½ÑÐµ ÑÐ°ÑÑ"/>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3568" y="4098675"/>
            <a:ext cx="3071605" cy="27593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5436096" y="692696"/>
            <a:ext cx="2606804" cy="646331"/>
          </a:xfrm>
          <a:prstGeom prst="rect">
            <a:avLst/>
          </a:prstGeom>
          <a:solidFill>
            <a:srgbClr val="FFFF00"/>
          </a:solidFill>
        </p:spPr>
        <p:txBody>
          <a:bodyPr wrap="none" rtlCol="0">
            <a:spAutoFit/>
          </a:bodyPr>
          <a:lstStyle/>
          <a:p>
            <a:r>
              <a:rPr lang="ru-RU" sz="3600" b="1" dirty="0" smtClean="0">
                <a:solidFill>
                  <a:srgbClr val="00B0F0"/>
                </a:solidFill>
              </a:rPr>
              <a:t>КАМИННЫЕ</a:t>
            </a:r>
            <a:endParaRPr lang="ru-RU" sz="3600" b="1" dirty="0">
              <a:solidFill>
                <a:srgbClr val="00B0F0"/>
              </a:solidFill>
            </a:endParaRPr>
          </a:p>
        </p:txBody>
      </p:sp>
    </p:spTree>
    <p:extLst>
      <p:ext uri="{BB962C8B-B14F-4D97-AF65-F5344CB8AC3E}">
        <p14:creationId xmlns:p14="http://schemas.microsoft.com/office/powerpoint/2010/main" xmlns="" val="3906792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ÐÐ°ÑÑÐ¸Ð½ÐºÐ¸ Ð¿Ð¾ Ð·Ð°Ð¿ÑÐ¾ÑÑ Ð½Ð°Ð¿Ð¾Ð»ÑÐ½ÑÐµ ÑÐ°ÑÑ"/>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791072"/>
            <a:ext cx="4878288" cy="4878288"/>
          </a:xfrm>
          <a:prstGeom prst="rect">
            <a:avLst/>
          </a:prstGeom>
          <a:noFill/>
          <a:extLst>
            <a:ext uri="{909E8E84-426E-40DD-AFC4-6F175D3DCCD1}">
              <a14:hiddenFill xmlns:a14="http://schemas.microsoft.com/office/drawing/2010/main" xmlns="">
                <a:solidFill>
                  <a:srgbClr val="FFFFFF"/>
                </a:solidFill>
              </a14:hiddenFill>
            </a:ext>
          </a:extLst>
        </p:spPr>
      </p:pic>
      <p:pic>
        <p:nvPicPr>
          <p:cNvPr id="7174" name="Picture 6" descr="ÐÐ°ÑÑÐ¸Ð½ÐºÐ¸ Ð¿Ð¾ Ð·Ð°Ð¿ÑÐ¾ÑÑ Ð½Ð°Ð¿Ð¾Ð»ÑÐ½ÑÐµ ÑÐ°ÑÑ"/>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15634" y="1340768"/>
            <a:ext cx="4994667" cy="532859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267744" y="476672"/>
            <a:ext cx="1912575" cy="461665"/>
          </a:xfrm>
          <a:prstGeom prst="rect">
            <a:avLst/>
          </a:prstGeom>
          <a:solidFill>
            <a:srgbClr val="FFFF00"/>
          </a:solidFill>
        </p:spPr>
        <p:txBody>
          <a:bodyPr wrap="none" rtlCol="0">
            <a:spAutoFit/>
          </a:bodyPr>
          <a:lstStyle/>
          <a:p>
            <a:r>
              <a:rPr lang="ru-RU" sz="2400" b="1" dirty="0" smtClean="0">
                <a:solidFill>
                  <a:srgbClr val="00B0F0"/>
                </a:solidFill>
              </a:rPr>
              <a:t>НАПОЛЬНЫЕ</a:t>
            </a:r>
            <a:endParaRPr lang="ru-RU" sz="2400" b="1" dirty="0">
              <a:solidFill>
                <a:srgbClr val="00B0F0"/>
              </a:solidFill>
            </a:endParaRPr>
          </a:p>
        </p:txBody>
      </p:sp>
    </p:spTree>
    <p:extLst>
      <p:ext uri="{BB962C8B-B14F-4D97-AF65-F5344CB8AC3E}">
        <p14:creationId xmlns:p14="http://schemas.microsoft.com/office/powerpoint/2010/main" xmlns="" val="18578393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ÐÐ¾ÑÐ¾Ð¶ÐµÐµ Ð¸Ð·Ð¾Ð±ÑÐ°Ð¶ÐµÐ½Ð¸Ðµ"/>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922661"/>
            <a:ext cx="3578616" cy="4771488"/>
          </a:xfrm>
          <a:prstGeom prst="rect">
            <a:avLst/>
          </a:prstGeom>
          <a:noFill/>
          <a:extLst>
            <a:ext uri="{909E8E84-426E-40DD-AFC4-6F175D3DCCD1}">
              <a14:hiddenFill xmlns:a14="http://schemas.microsoft.com/office/drawing/2010/main" xmlns="">
                <a:solidFill>
                  <a:srgbClr val="FFFFFF"/>
                </a:solidFill>
              </a14:hiddenFill>
            </a:ext>
          </a:extLst>
        </p:spPr>
      </p:pic>
      <p:pic>
        <p:nvPicPr>
          <p:cNvPr id="8196" name="Picture 4" descr="ÐÐ°ÑÑÐ¸Ð½ÐºÐ¸ Ð¿Ð¾ Ð·Ð°Ð¿ÑÐ¾ÑÑ Ð½Ð°ÑÑÐµÐ½Ð½ÑÐµ ÑÐ°ÑÑ"/>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63888" y="2182176"/>
            <a:ext cx="2554874" cy="4150049"/>
          </a:xfrm>
          <a:prstGeom prst="rect">
            <a:avLst/>
          </a:prstGeom>
          <a:noFill/>
          <a:extLst>
            <a:ext uri="{909E8E84-426E-40DD-AFC4-6F175D3DCCD1}">
              <a14:hiddenFill xmlns:a14="http://schemas.microsoft.com/office/drawing/2010/main" xmlns="">
                <a:solidFill>
                  <a:srgbClr val="FFFFFF"/>
                </a:solidFill>
              </a14:hiddenFill>
            </a:ext>
          </a:extLst>
        </p:spPr>
      </p:pic>
      <p:pic>
        <p:nvPicPr>
          <p:cNvPr id="8198" name="Picture 6" descr="ÐÐ°ÑÑÐ¸Ð½ÐºÐ¸ Ð¿Ð¾ Ð·Ð°Ð¿ÑÐ¾ÑÑ Ð½Ð°ÑÑÐµÐ½Ð½ÑÐµ ÑÐ°ÑÑ"/>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090162" y="3384849"/>
            <a:ext cx="2981851" cy="2952328"/>
          </a:xfrm>
          <a:prstGeom prst="rect">
            <a:avLst/>
          </a:prstGeom>
          <a:noFill/>
          <a:extLst>
            <a:ext uri="{909E8E84-426E-40DD-AFC4-6F175D3DCCD1}">
              <a14:hiddenFill xmlns:a14="http://schemas.microsoft.com/office/drawing/2010/main" xmlns="">
                <a:solidFill>
                  <a:srgbClr val="FFFFFF"/>
                </a:solidFill>
              </a14:hiddenFill>
            </a:ext>
          </a:extLst>
        </p:spPr>
      </p:pic>
      <p:pic>
        <p:nvPicPr>
          <p:cNvPr id="8202" name="Picture 10" descr="ÐÐ¾ÑÐ¾Ð¶ÐµÐµ Ð¸Ð·Ð¾Ð±ÑÐ°Ð¶ÐµÐ½Ð¸Ðµ"/>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197986" y="116632"/>
            <a:ext cx="3946014" cy="298417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691680" y="620688"/>
            <a:ext cx="2617576" cy="646331"/>
          </a:xfrm>
          <a:prstGeom prst="rect">
            <a:avLst/>
          </a:prstGeom>
          <a:solidFill>
            <a:srgbClr val="FFFF00"/>
          </a:solidFill>
        </p:spPr>
        <p:txBody>
          <a:bodyPr wrap="none" rtlCol="0">
            <a:spAutoFit/>
          </a:bodyPr>
          <a:lstStyle/>
          <a:p>
            <a:r>
              <a:rPr lang="ru-RU" sz="3600" b="1" dirty="0" smtClean="0">
                <a:solidFill>
                  <a:srgbClr val="00B0F0"/>
                </a:solidFill>
              </a:rPr>
              <a:t>НАСТЕННЫЕ</a:t>
            </a:r>
            <a:endParaRPr lang="ru-RU" sz="3600" b="1" dirty="0">
              <a:solidFill>
                <a:srgbClr val="00B0F0"/>
              </a:solidFill>
            </a:endParaRPr>
          </a:p>
        </p:txBody>
      </p:sp>
    </p:spTree>
    <p:extLst>
      <p:ext uri="{BB962C8B-B14F-4D97-AF65-F5344CB8AC3E}">
        <p14:creationId xmlns:p14="http://schemas.microsoft.com/office/powerpoint/2010/main" xmlns="" val="3231237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ÐÐ°ÑÑÐ¸Ð½ÐºÐ¸ Ð¿Ð¾ Ð·Ð°Ð¿ÑÐ¾ÑÑ ÑÐ»Ð¸ÑÐ½ÑÐµ ÑÐ°Ñ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ÐÐ°ÑÑÐ¸Ð½ÐºÐ¸ Ð¿Ð¾ Ð·Ð°Ð¿ÑÐ¾ÑÑ ÑÐ»Ð¸ÑÐ½ÑÐµ ÑÐ°ÑÑ"/>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126" name="Picture 6" descr="ÐÐ°ÑÑÐ¸Ð½ÐºÐ¸ Ð¿Ð¾ Ð·Ð°Ð¿ÑÐ¾ÑÑ ÑÐ»Ð¸ÑÐ½ÑÐµ ÑÐ°ÑÑ"/>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1526" y="2871519"/>
            <a:ext cx="4914530" cy="3685898"/>
          </a:xfrm>
          <a:prstGeom prst="rect">
            <a:avLst/>
          </a:prstGeom>
          <a:noFill/>
          <a:extLst>
            <a:ext uri="{909E8E84-426E-40DD-AFC4-6F175D3DCCD1}">
              <a14:hiddenFill xmlns:a14="http://schemas.microsoft.com/office/drawing/2010/main" xmlns="">
                <a:solidFill>
                  <a:srgbClr val="FFFFFF"/>
                </a:solidFill>
              </a14:hiddenFill>
            </a:ext>
          </a:extLst>
        </p:spPr>
      </p:pic>
      <p:pic>
        <p:nvPicPr>
          <p:cNvPr id="5128" name="Picture 8" descr="ÐÐ¾ÑÐ¾Ð¶ÐµÐµ Ð¸Ð·Ð¾Ð±ÑÐ°Ð¶ÐµÐ½Ð¸Ðµ"/>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74062" y="3424435"/>
            <a:ext cx="4177308" cy="313298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AutoShape 10" descr="ÐÐ¾ÑÐ¾Ð¶ÐµÐµ Ð¸Ð·Ð¾Ð±ÑÐ°Ð¶ÐµÐ½Ð¸Ðµ"/>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132" name="Picture 12" descr="ÐÐ¾ÑÐ¾Ð¶ÐµÐµ Ð¸Ð·Ð¾Ð±ÑÐ°Ð¶ÐµÐ½Ð¸Ðµ"/>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34952" y="465138"/>
            <a:ext cx="2247900" cy="2038350"/>
          </a:xfrm>
          <a:prstGeom prst="rect">
            <a:avLst/>
          </a:prstGeom>
          <a:noFill/>
          <a:extLst>
            <a:ext uri="{909E8E84-426E-40DD-AFC4-6F175D3DCCD1}">
              <a14:hiddenFill xmlns:a14="http://schemas.microsoft.com/office/drawing/2010/main" xmlns="">
                <a:solidFill>
                  <a:srgbClr val="FFFFFF"/>
                </a:solidFill>
              </a14:hiddenFill>
            </a:ext>
          </a:extLst>
        </p:spPr>
      </p:pic>
      <p:pic>
        <p:nvPicPr>
          <p:cNvPr id="5134" name="Picture 14" descr="ÐÐ°ÑÑÐ¸Ð½ÐºÐ¸ Ð¿Ð¾ Ð·Ð°Ð¿ÑÐ¾ÑÑ ÑÐ»Ð¸ÑÐ½ÑÐµ ÑÐ°ÑÑ"/>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226512" y="497569"/>
            <a:ext cx="3672408" cy="275430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2915816" y="497569"/>
            <a:ext cx="1924951" cy="584775"/>
          </a:xfrm>
          <a:prstGeom prst="rect">
            <a:avLst/>
          </a:prstGeom>
          <a:solidFill>
            <a:srgbClr val="FFFF00"/>
          </a:solidFill>
        </p:spPr>
        <p:txBody>
          <a:bodyPr wrap="none" rtlCol="0">
            <a:spAutoFit/>
          </a:bodyPr>
          <a:lstStyle/>
          <a:p>
            <a:r>
              <a:rPr lang="ru-RU" sz="3200" b="1" dirty="0" smtClean="0">
                <a:solidFill>
                  <a:srgbClr val="00B0F0"/>
                </a:solidFill>
              </a:rPr>
              <a:t>УЛИЧНЫЕ</a:t>
            </a:r>
            <a:endParaRPr lang="ru-RU" sz="3200" b="1" dirty="0">
              <a:solidFill>
                <a:srgbClr val="00B0F0"/>
              </a:solidFill>
            </a:endParaRPr>
          </a:p>
        </p:txBody>
      </p:sp>
    </p:spTree>
    <p:extLst>
      <p:ext uri="{BB962C8B-B14F-4D97-AF65-F5344CB8AC3E}">
        <p14:creationId xmlns:p14="http://schemas.microsoft.com/office/powerpoint/2010/main" xmlns="" val="34469927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Другая 1">
      <a:dk1>
        <a:sysClr val="windowText" lastClr="000000"/>
      </a:dk1>
      <a:lt1>
        <a:sysClr val="window" lastClr="FFFFFF"/>
      </a:lt1>
      <a:dk2>
        <a:srgbClr val="073E87"/>
      </a:dk2>
      <a:lt2>
        <a:srgbClr val="C6E7FC"/>
      </a:lt2>
      <a:accent1>
        <a:srgbClr val="31B6FD"/>
      </a:accent1>
      <a:accent2>
        <a:srgbClr val="4584D3"/>
      </a:accent2>
      <a:accent3>
        <a:srgbClr val="5BD078"/>
      </a:accent3>
      <a:accent4>
        <a:srgbClr val="92D050"/>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575</TotalTime>
  <Words>974</Words>
  <Application>Microsoft Office PowerPoint</Application>
  <PresentationFormat>Экран (4:3)</PresentationFormat>
  <Paragraphs>81</Paragraphs>
  <Slides>34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Волна</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47</cp:revision>
  <dcterms:created xsi:type="dcterms:W3CDTF">2018-11-06T16:12:01Z</dcterms:created>
  <dcterms:modified xsi:type="dcterms:W3CDTF">2020-06-08T07:56:39Z</dcterms:modified>
</cp:coreProperties>
</file>